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715000" cx="9144000"/>
  <p:notesSz cx="6858000" cy="9144000"/>
  <p:embeddedFontLst>
    <p:embeddedFont>
      <p:font typeface="Raleway"/>
      <p:regular r:id="rId33"/>
      <p:bold r:id="rId34"/>
      <p:italic r:id="rId35"/>
      <p:boldItalic r:id="rId36"/>
    </p:embeddedFon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0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0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aleway-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aleway-italic.fntdata"/><Relationship Id="rId12" Type="http://schemas.openxmlformats.org/officeDocument/2006/relationships/slide" Target="slides/slide7.xml"/><Relationship Id="rId34" Type="http://schemas.openxmlformats.org/officeDocument/2006/relationships/font" Target="fonts/Raleway-bold.fntdata"/><Relationship Id="rId15" Type="http://schemas.openxmlformats.org/officeDocument/2006/relationships/slide" Target="slides/slide10.xml"/><Relationship Id="rId37" Type="http://schemas.openxmlformats.org/officeDocument/2006/relationships/font" Target="fonts/Lato-regular.fntdata"/><Relationship Id="rId14" Type="http://schemas.openxmlformats.org/officeDocument/2006/relationships/slide" Target="slides/slide9.xml"/><Relationship Id="rId36" Type="http://schemas.openxmlformats.org/officeDocument/2006/relationships/font" Target="fonts/Raleway-boldItalic.fntdata"/><Relationship Id="rId17" Type="http://schemas.openxmlformats.org/officeDocument/2006/relationships/slide" Target="slides/slide12.xml"/><Relationship Id="rId39" Type="http://schemas.openxmlformats.org/officeDocument/2006/relationships/font" Target="fonts/Lato-italic.fntdata"/><Relationship Id="rId16" Type="http://schemas.openxmlformats.org/officeDocument/2006/relationships/slide" Target="slides/slide11.xml"/><Relationship Id="rId38" Type="http://schemas.openxmlformats.org/officeDocument/2006/relationships/font" Target="fonts/La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686109" y="685800"/>
            <a:ext cx="5486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b9a0b074_1_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a9d9ddb624_0_10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a9d9ddb62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5d9987201d393af7_4: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5d9987201d393af7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5d9987201d393af7_45: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d9987201d393af7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998d0944ce_0_2: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998d0944c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a9d9ddb624_0_1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a9d9ddb62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994d6daad3_0_138: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994d6daad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994d6daad3_0_13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994d6daad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a8d786efa9_7_139: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a8d786efa9_7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a3f21542cc_0_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a3f21542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70054f1f75_0_17: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70054f1f7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a8d786efa9_7_17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a8d786efa9_7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a8d786efa9_7_15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a8d786efa9_7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994d6daad3_0_14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994d6daad3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998d0944ce_0_4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998d0944c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ae9106e348_0_6:notes"/>
          <p:cNvSpPr/>
          <p:nvPr>
            <p:ph idx="2" type="sldImg"/>
          </p:nvPr>
        </p:nvSpPr>
        <p:spPr>
          <a:xfrm>
            <a:off x="686109"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ae9106e34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ae282e133b_0_232: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ae282e133b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aaed1540c4_0_14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aaed1540c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aaed1540c4_0_156: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aaed1540c4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a9135f2f83_0_13: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a9135f2f8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a8d786efa9_7_1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a8d786efa9_7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aaed1540c4_0_75: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aaed1540c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aaed1540c4_0_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aaed1540c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ae282e133b_0_12: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ae282e133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ae282e133b_0_81: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ae282e133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a8d786efa9_7_38: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a8d786efa9_7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ae282e133b_0_210:notes"/>
          <p:cNvSpPr/>
          <p:nvPr>
            <p:ph idx="2" type="sldImg"/>
          </p:nvPr>
        </p:nvSpPr>
        <p:spPr>
          <a:xfrm>
            <a:off x="686100" y="685800"/>
            <a:ext cx="54864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ae282e133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61833"/>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5266667"/>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61833"/>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700250"/>
            <a:ext cx="6331500" cy="1713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598278"/>
            <a:ext cx="6331500" cy="1379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5266667"/>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61833"/>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449833"/>
            <a:ext cx="7436100" cy="1709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3243833"/>
            <a:ext cx="7436100" cy="11907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61833"/>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5266667"/>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2007583"/>
            <a:ext cx="8296800" cy="171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61833"/>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5266667"/>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61833"/>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639944"/>
            <a:ext cx="6321600" cy="7059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773084"/>
            <a:ext cx="6321600" cy="3336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61833"/>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5266667"/>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61833"/>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639944"/>
            <a:ext cx="6321600" cy="7059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780750"/>
            <a:ext cx="3071400" cy="3336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780750"/>
            <a:ext cx="3071400" cy="3336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57306"/>
            <a:ext cx="8520600" cy="710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61833"/>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1040667"/>
            <a:ext cx="2808000" cy="839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2052004"/>
            <a:ext cx="2808000" cy="31179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353535"/>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61833"/>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91267"/>
            <a:ext cx="6244200" cy="426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39"/>
            <a:ext cx="4572000" cy="5715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9950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552611"/>
            <a:ext cx="4045200" cy="14646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3039301"/>
            <a:ext cx="4045200" cy="1494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804667"/>
            <a:ext cx="3837000" cy="41058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5266667"/>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61833"/>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695583"/>
            <a:ext cx="8388600" cy="4374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5209732"/>
            <a:ext cx="548700" cy="4374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639944"/>
            <a:ext cx="6321600" cy="705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773084"/>
            <a:ext cx="6321600" cy="33360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5209732"/>
            <a:ext cx="548700" cy="4374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7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2.jpg"/><Relationship Id="rId5" Type="http://schemas.openxmlformats.org/officeDocument/2006/relationships/image" Target="../media/image1.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2.jpg"/><Relationship Id="rId6" Type="http://schemas.openxmlformats.org/officeDocument/2006/relationships/image" Target="../media/image1.png"/><Relationship Id="rId7"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4.jpg"/><Relationship Id="rId4" Type="http://schemas.openxmlformats.org/officeDocument/2006/relationships/image" Target="../media/image10.png"/><Relationship Id="rId5"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10.png"/><Relationship Id="rId6" Type="http://schemas.openxmlformats.org/officeDocument/2006/relationships/image" Target="../media/image12.jpg"/><Relationship Id="rId7" Type="http://schemas.openxmlformats.org/officeDocument/2006/relationships/image" Target="../media/image1.png"/><Relationship Id="rId8"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41.jpg"/><Relationship Id="rId4" Type="http://schemas.openxmlformats.org/officeDocument/2006/relationships/image" Target="../media/image10.png"/><Relationship Id="rId5"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7.jpg"/><Relationship Id="rId4" Type="http://schemas.openxmlformats.org/officeDocument/2006/relationships/image" Target="../media/image33.jp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43.jpg"/><Relationship Id="rId5"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3.jpg"/><Relationship Id="rId4" Type="http://schemas.openxmlformats.org/officeDocument/2006/relationships/image" Target="../media/image10.png"/><Relationship Id="rId5" Type="http://schemas.openxmlformats.org/officeDocument/2006/relationships/image" Target="../media/image12.jp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3.png"/><Relationship Id="rId13" Type="http://schemas.openxmlformats.org/officeDocument/2006/relationships/image" Target="../media/image10.png"/><Relationship Id="rId12"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7.png"/><Relationship Id="rId14" Type="http://schemas.openxmlformats.org/officeDocument/2006/relationships/image" Target="../media/image12.jpg"/><Relationship Id="rId5" Type="http://schemas.openxmlformats.org/officeDocument/2006/relationships/image" Target="../media/image5.png"/><Relationship Id="rId6" Type="http://schemas.openxmlformats.org/officeDocument/2006/relationships/image" Target="../media/image2.png"/><Relationship Id="rId7" Type="http://schemas.openxmlformats.org/officeDocument/2006/relationships/image" Target="../media/image30.png"/><Relationship Id="rId8" Type="http://schemas.openxmlformats.org/officeDocument/2006/relationships/image" Target="../media/image5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8.jpg"/><Relationship Id="rId4" Type="http://schemas.openxmlformats.org/officeDocument/2006/relationships/image" Target="../media/image57.jpg"/><Relationship Id="rId5" Type="http://schemas.openxmlformats.org/officeDocument/2006/relationships/image" Target="../media/image36.png"/><Relationship Id="rId6"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52.jpg"/><Relationship Id="rId4" Type="http://schemas.openxmlformats.org/officeDocument/2006/relationships/image" Target="../media/image57.jpg"/><Relationship Id="rId5" Type="http://schemas.openxmlformats.org/officeDocument/2006/relationships/image" Target="../media/image41.jpg"/><Relationship Id="rId6" Type="http://schemas.openxmlformats.org/officeDocument/2006/relationships/image" Target="../media/image59.jpg"/><Relationship Id="rId7"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mailto:MSEmachineryCANADA@gmail.com" TargetMode="External"/><Relationship Id="rId4" Type="http://schemas.openxmlformats.org/officeDocument/2006/relationships/image" Target="../media/image10.png"/><Relationship Id="rId5" Type="http://schemas.openxmlformats.org/officeDocument/2006/relationships/image" Target="../media/image12.jpg"/><Relationship Id="rId6" Type="http://schemas.openxmlformats.org/officeDocument/2006/relationships/image" Target="../media/image1.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3.jpg"/><Relationship Id="rId4" Type="http://schemas.openxmlformats.org/officeDocument/2006/relationships/image" Target="../media/image54.jpg"/><Relationship Id="rId9" Type="http://schemas.openxmlformats.org/officeDocument/2006/relationships/image" Target="../media/image12.jpg"/><Relationship Id="rId5" Type="http://schemas.openxmlformats.org/officeDocument/2006/relationships/image" Target="../media/image44.jpg"/><Relationship Id="rId6" Type="http://schemas.openxmlformats.org/officeDocument/2006/relationships/image" Target="../media/image41.jpg"/><Relationship Id="rId7" Type="http://schemas.openxmlformats.org/officeDocument/2006/relationships/image" Target="../media/image32.jp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p:nvPr/>
        </p:nvSpPr>
        <p:spPr>
          <a:xfrm>
            <a:off x="1047475" y="292306"/>
            <a:ext cx="7562700" cy="4775700"/>
          </a:xfrm>
          <a:prstGeom prst="rect">
            <a:avLst/>
          </a:prstGeom>
          <a:solidFill>
            <a:srgbClr val="000000"/>
          </a:solidFill>
          <a:ln cap="flat" cmpd="sng" w="1143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73" name="Google Shape;73;p13"/>
          <p:cNvSpPr txBox="1"/>
          <p:nvPr>
            <p:ph type="ctrTitle"/>
          </p:nvPr>
        </p:nvSpPr>
        <p:spPr>
          <a:xfrm>
            <a:off x="272425" y="86972"/>
            <a:ext cx="7644000" cy="3571800"/>
          </a:xfrm>
          <a:prstGeom prst="rect">
            <a:avLst/>
          </a:prstGeom>
          <a:solidFill>
            <a:srgbClr val="F3F3F3"/>
          </a:solidFill>
          <a:ln cap="flat" cmpd="sng" w="114300">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300">
                <a:solidFill>
                  <a:schemeClr val="dk2"/>
                </a:solidFill>
              </a:rPr>
              <a:t>Boutique </a:t>
            </a:r>
            <a:r>
              <a:rPr lang="en" sz="4300">
                <a:solidFill>
                  <a:schemeClr val="dk2"/>
                </a:solidFill>
              </a:rPr>
              <a:t>Farm Equipment DEALERSHIP, SHOWROOM &amp; STORAGE  PROPOSAL</a:t>
            </a:r>
            <a:endParaRPr sz="4300">
              <a:solidFill>
                <a:schemeClr val="dk2"/>
              </a:solidFill>
            </a:endParaRPr>
          </a:p>
        </p:txBody>
      </p:sp>
      <p:sp>
        <p:nvSpPr>
          <p:cNvPr id="74" name="Google Shape;74;p13"/>
          <p:cNvSpPr txBox="1"/>
          <p:nvPr>
            <p:ph idx="1" type="subTitle"/>
          </p:nvPr>
        </p:nvSpPr>
        <p:spPr>
          <a:xfrm>
            <a:off x="3353175" y="2340806"/>
            <a:ext cx="5726700" cy="391200"/>
          </a:xfrm>
          <a:prstGeom prst="rect">
            <a:avLst/>
          </a:prstGeom>
          <a:solidFill>
            <a:schemeClr val="dk2"/>
          </a:solidFill>
          <a:ln cap="flat" cmpd="sng" w="38100">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 sz="1300"/>
              <a:t>Presented by Glen O’Brien, P.eng (Owner)</a:t>
            </a:r>
            <a:endParaRPr b="1" sz="1300"/>
          </a:p>
        </p:txBody>
      </p:sp>
      <p:grpSp>
        <p:nvGrpSpPr>
          <p:cNvPr id="75" name="Google Shape;75;p13"/>
          <p:cNvGrpSpPr/>
          <p:nvPr/>
        </p:nvGrpSpPr>
        <p:grpSpPr>
          <a:xfrm>
            <a:off x="1869675" y="3484132"/>
            <a:ext cx="5693700" cy="2097018"/>
            <a:chOff x="1705675" y="3547232"/>
            <a:chExt cx="5693700" cy="2097018"/>
          </a:xfrm>
        </p:grpSpPr>
        <p:sp>
          <p:nvSpPr>
            <p:cNvPr id="76" name="Google Shape;76;p13"/>
            <p:cNvSpPr txBox="1"/>
            <p:nvPr/>
          </p:nvSpPr>
          <p:spPr>
            <a:xfrm>
              <a:off x="1705675" y="5316350"/>
              <a:ext cx="5693700" cy="3279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grpSp>
          <p:nvGrpSpPr>
            <p:cNvPr id="77" name="Google Shape;77;p13"/>
            <p:cNvGrpSpPr/>
            <p:nvPr/>
          </p:nvGrpSpPr>
          <p:grpSpPr>
            <a:xfrm>
              <a:off x="1744764" y="3547232"/>
              <a:ext cx="5654461" cy="2008819"/>
              <a:chOff x="1744764" y="3547232"/>
              <a:chExt cx="5654461" cy="2008819"/>
            </a:xfrm>
          </p:grpSpPr>
          <p:grpSp>
            <p:nvGrpSpPr>
              <p:cNvPr id="78" name="Google Shape;78;p13"/>
              <p:cNvGrpSpPr/>
              <p:nvPr/>
            </p:nvGrpSpPr>
            <p:grpSpPr>
              <a:xfrm>
                <a:off x="1744764" y="3547232"/>
                <a:ext cx="5654461" cy="1684580"/>
                <a:chOff x="1679664" y="3597682"/>
                <a:chExt cx="5654461" cy="1684580"/>
              </a:xfrm>
            </p:grpSpPr>
            <p:grpSp>
              <p:nvGrpSpPr>
                <p:cNvPr id="79" name="Google Shape;79;p13"/>
                <p:cNvGrpSpPr/>
                <p:nvPr/>
              </p:nvGrpSpPr>
              <p:grpSpPr>
                <a:xfrm>
                  <a:off x="1679664" y="3597682"/>
                  <a:ext cx="5654450" cy="856440"/>
                  <a:chOff x="348925" y="2523732"/>
                  <a:chExt cx="6754808" cy="1151129"/>
                </a:xfrm>
              </p:grpSpPr>
              <p:grpSp>
                <p:nvGrpSpPr>
                  <p:cNvPr id="80" name="Google Shape;80;p13"/>
                  <p:cNvGrpSpPr/>
                  <p:nvPr/>
                </p:nvGrpSpPr>
                <p:grpSpPr>
                  <a:xfrm>
                    <a:off x="1793404" y="2523732"/>
                    <a:ext cx="5310329" cy="1151129"/>
                    <a:chOff x="4163575" y="158575"/>
                    <a:chExt cx="3702900" cy="700200"/>
                  </a:xfrm>
                </p:grpSpPr>
                <p:sp>
                  <p:nvSpPr>
                    <p:cNvPr id="81" name="Google Shape;81;p13"/>
                    <p:cNvSpPr txBox="1"/>
                    <p:nvPr/>
                  </p:nvSpPr>
                  <p:spPr>
                    <a:xfrm>
                      <a:off x="4163575" y="158575"/>
                      <a:ext cx="3702900" cy="700200"/>
                    </a:xfrm>
                    <a:prstGeom prst="rect">
                      <a:avLst/>
                    </a:prstGeom>
                    <a:solidFill>
                      <a:schemeClr val="dk1"/>
                    </a:solidFill>
                    <a:ln cap="flat" cmpd="sng" w="34875">
                      <a:solidFill>
                        <a:srgbClr val="000000"/>
                      </a:solidFill>
                      <a:prstDash val="solid"/>
                      <a:round/>
                      <a:headEnd len="sm" w="sm" type="none"/>
                      <a:tailEnd len="sm" w="sm" type="none"/>
                    </a:ln>
                  </p:spPr>
                  <p:txBody>
                    <a:bodyPr anchorCtr="0" anchor="t" bIns="83750" lIns="83750" spcFirstLastPara="1" rIns="83750" wrap="square" tIns="83750">
                      <a:noAutofit/>
                    </a:bodyPr>
                    <a:lstStyle/>
                    <a:p>
                      <a:pPr indent="0" lvl="0" marL="0" rtl="0" algn="l">
                        <a:spcBef>
                          <a:spcPts val="0"/>
                        </a:spcBef>
                        <a:spcAft>
                          <a:spcPts val="0"/>
                        </a:spcAft>
                        <a:buNone/>
                      </a:pPr>
                      <a:r>
                        <a:t/>
                      </a:r>
                      <a:endParaRPr sz="1648">
                        <a:solidFill>
                          <a:schemeClr val="dk2"/>
                        </a:solidFill>
                        <a:latin typeface="Lato"/>
                        <a:ea typeface="Lato"/>
                        <a:cs typeface="Lato"/>
                        <a:sym typeface="Lato"/>
                      </a:endParaRPr>
                    </a:p>
                  </p:txBody>
                </p:sp>
                <p:sp>
                  <p:nvSpPr>
                    <p:cNvPr id="82" name="Google Shape;82;p13"/>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83" name="Google Shape;83;p13"/>
                    <p:cNvPicPr preferRelativeResize="0"/>
                    <p:nvPr/>
                  </p:nvPicPr>
                  <p:blipFill>
                    <a:blip r:embed="rId3">
                      <a:alphaModFix/>
                    </a:blip>
                    <a:stretch>
                      <a:fillRect/>
                    </a:stretch>
                  </p:blipFill>
                  <p:spPr>
                    <a:xfrm>
                      <a:off x="5676960" y="449989"/>
                      <a:ext cx="174422" cy="198900"/>
                    </a:xfrm>
                    <a:prstGeom prst="rect">
                      <a:avLst/>
                    </a:prstGeom>
                    <a:noFill/>
                    <a:ln>
                      <a:noFill/>
                    </a:ln>
                  </p:spPr>
                </p:pic>
              </p:grpSp>
              <p:pic>
                <p:nvPicPr>
                  <p:cNvPr id="84" name="Google Shape;84;p13" title="Screenshot_20251121_074917_Docs.jpg"/>
                  <p:cNvPicPr preferRelativeResize="0"/>
                  <p:nvPr/>
                </p:nvPicPr>
                <p:blipFill rotWithShape="1">
                  <a:blip r:embed="rId4">
                    <a:alphaModFix/>
                  </a:blip>
                  <a:srcRect b="33242" l="0" r="0" t="24290"/>
                  <a:stretch/>
                </p:blipFill>
                <p:spPr>
                  <a:xfrm>
                    <a:off x="348925" y="2523750"/>
                    <a:ext cx="1316475" cy="1151099"/>
                  </a:xfrm>
                  <a:prstGeom prst="rect">
                    <a:avLst/>
                  </a:prstGeom>
                  <a:noFill/>
                  <a:ln cap="flat" cmpd="sng" w="34275">
                    <a:solidFill>
                      <a:schemeClr val="dk2"/>
                    </a:solidFill>
                    <a:prstDash val="solid"/>
                    <a:round/>
                    <a:headEnd len="sm" w="sm" type="none"/>
                    <a:tailEnd len="sm" w="sm" type="none"/>
                  </a:ln>
                </p:spPr>
              </p:pic>
            </p:grpSp>
            <p:pic>
              <p:nvPicPr>
                <p:cNvPr id="85" name="Google Shape;85;p13"/>
                <p:cNvPicPr preferRelativeResize="0"/>
                <p:nvPr/>
              </p:nvPicPr>
              <p:blipFill>
                <a:blip r:embed="rId5">
                  <a:alphaModFix/>
                </a:blip>
                <a:stretch>
                  <a:fillRect/>
                </a:stretch>
              </p:blipFill>
              <p:spPr>
                <a:xfrm>
                  <a:off x="1679675" y="4529800"/>
                  <a:ext cx="2534475" cy="752450"/>
                </a:xfrm>
                <a:prstGeom prst="rect">
                  <a:avLst/>
                </a:prstGeom>
                <a:noFill/>
                <a:ln cap="flat" cmpd="sng" w="38100">
                  <a:solidFill>
                    <a:schemeClr val="dk2"/>
                  </a:solidFill>
                  <a:prstDash val="solid"/>
                  <a:round/>
                  <a:headEnd len="sm" w="sm" type="none"/>
                  <a:tailEnd len="sm" w="sm" type="none"/>
                </a:ln>
              </p:spPr>
            </p:pic>
            <p:pic>
              <p:nvPicPr>
                <p:cNvPr id="86" name="Google Shape;86;p13"/>
                <p:cNvPicPr preferRelativeResize="0"/>
                <p:nvPr/>
              </p:nvPicPr>
              <p:blipFill>
                <a:blip r:embed="rId6">
                  <a:alphaModFix/>
                </a:blip>
                <a:stretch>
                  <a:fillRect/>
                </a:stretch>
              </p:blipFill>
              <p:spPr>
                <a:xfrm>
                  <a:off x="4328407" y="4529800"/>
                  <a:ext cx="3005718" cy="752462"/>
                </a:xfrm>
                <a:prstGeom prst="rect">
                  <a:avLst/>
                </a:prstGeom>
                <a:noFill/>
                <a:ln cap="flat" cmpd="sng" w="38100">
                  <a:solidFill>
                    <a:schemeClr val="dk2"/>
                  </a:solidFill>
                  <a:prstDash val="solid"/>
                  <a:round/>
                  <a:headEnd len="sm" w="sm" type="none"/>
                  <a:tailEnd len="sm" w="sm" type="none"/>
                </a:ln>
              </p:spPr>
            </p:pic>
          </p:grpSp>
          <p:sp>
            <p:nvSpPr>
              <p:cNvPr id="87" name="Google Shape;87;p13"/>
              <p:cNvSpPr/>
              <p:nvPr/>
            </p:nvSpPr>
            <p:spPr>
              <a:xfrm>
                <a:off x="1744775" y="5358350"/>
                <a:ext cx="5562351" cy="1977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The Perfect Match of Size and Power</a:t>
                </a: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73">
                                            <p:txEl>
                                              <p:pRg end="0" st="0"/>
                                            </p:txEl>
                                          </p:spTgt>
                                        </p:tgtEl>
                                        <p:attrNameLst>
                                          <p:attrName>style.visibility</p:attrName>
                                        </p:attrNameLst>
                                      </p:cBhvr>
                                      <p:to>
                                        <p:strVal val="visible"/>
                                      </p:to>
                                    </p:set>
                                    <p:anim calcmode="lin" valueType="num">
                                      <p:cBhvr additive="base">
                                        <p:cTn dur="1200"/>
                                        <p:tgtEl>
                                          <p:spTgt spid="73">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200"/>
                            </p:stCondLst>
                            <p:childTnLst>
                              <p:par>
                                <p:cTn fill="hold" nodeType="afterEffect" presetClass="entr" presetID="2" presetSubtype="8">
                                  <p:stCondLst>
                                    <p:cond delay="0"/>
                                  </p:stCondLst>
                                  <p:childTnLst>
                                    <p:set>
                                      <p:cBhvr>
                                        <p:cTn dur="1" fill="hold">
                                          <p:stCondLst>
                                            <p:cond delay="0"/>
                                          </p:stCondLst>
                                        </p:cTn>
                                        <p:tgtEl>
                                          <p:spTgt spid="74">
                                            <p:txEl>
                                              <p:pRg end="0" st="0"/>
                                            </p:txEl>
                                          </p:spTgt>
                                        </p:tgtEl>
                                        <p:attrNameLst>
                                          <p:attrName>style.visibility</p:attrName>
                                        </p:attrNameLst>
                                      </p:cBhvr>
                                      <p:to>
                                        <p:strVal val="visible"/>
                                      </p:to>
                                    </p:set>
                                    <p:anim calcmode="lin" valueType="num">
                                      <p:cBhvr additive="base">
                                        <p:cTn dur="1000"/>
                                        <p:tgtEl>
                                          <p:spTgt spid="7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2"/>
          <p:cNvPicPr preferRelativeResize="0"/>
          <p:nvPr/>
        </p:nvPicPr>
        <p:blipFill>
          <a:blip r:embed="rId3">
            <a:alphaModFix/>
          </a:blip>
          <a:stretch>
            <a:fillRect/>
          </a:stretch>
        </p:blipFill>
        <p:spPr>
          <a:xfrm>
            <a:off x="285300" y="190700"/>
            <a:ext cx="8573400" cy="5333611"/>
          </a:xfrm>
          <a:prstGeom prst="rect">
            <a:avLst/>
          </a:prstGeom>
          <a:noFill/>
          <a:ln>
            <a:noFill/>
          </a:ln>
        </p:spPr>
      </p:pic>
      <p:sp>
        <p:nvSpPr>
          <p:cNvPr id="193" name="Google Shape;193;p22"/>
          <p:cNvSpPr txBox="1"/>
          <p:nvPr/>
        </p:nvSpPr>
        <p:spPr>
          <a:xfrm>
            <a:off x="1883875" y="1969474"/>
            <a:ext cx="164400" cy="2337600"/>
          </a:xfrm>
          <a:prstGeom prst="rect">
            <a:avLst/>
          </a:prstGeom>
          <a:solidFill>
            <a:schemeClr val="dk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194" name="Google Shape;194;p22"/>
          <p:cNvSpPr txBox="1"/>
          <p:nvPr/>
        </p:nvSpPr>
        <p:spPr>
          <a:xfrm>
            <a:off x="6824850" y="1262975"/>
            <a:ext cx="164400" cy="2930700"/>
          </a:xfrm>
          <a:prstGeom prst="rect">
            <a:avLst/>
          </a:prstGeom>
          <a:solidFill>
            <a:schemeClr val="dk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grpSp>
        <p:nvGrpSpPr>
          <p:cNvPr id="195" name="Google Shape;195;p22"/>
          <p:cNvGrpSpPr/>
          <p:nvPr/>
        </p:nvGrpSpPr>
        <p:grpSpPr>
          <a:xfrm>
            <a:off x="1604725" y="370967"/>
            <a:ext cx="5693700" cy="1659790"/>
            <a:chOff x="1705675" y="3547232"/>
            <a:chExt cx="5693700" cy="2097018"/>
          </a:xfrm>
        </p:grpSpPr>
        <p:sp>
          <p:nvSpPr>
            <p:cNvPr id="196" name="Google Shape;196;p22"/>
            <p:cNvSpPr txBox="1"/>
            <p:nvPr/>
          </p:nvSpPr>
          <p:spPr>
            <a:xfrm>
              <a:off x="1705675" y="5316350"/>
              <a:ext cx="5693700" cy="327900"/>
            </a:xfrm>
            <a:prstGeom prst="rect">
              <a:avLst/>
            </a:prstGeom>
            <a:solidFill>
              <a:schemeClr val="lt1"/>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grpSp>
          <p:nvGrpSpPr>
            <p:cNvPr id="197" name="Google Shape;197;p22"/>
            <p:cNvGrpSpPr/>
            <p:nvPr/>
          </p:nvGrpSpPr>
          <p:grpSpPr>
            <a:xfrm>
              <a:off x="1744764" y="3547232"/>
              <a:ext cx="5654461" cy="2008819"/>
              <a:chOff x="1744764" y="3547232"/>
              <a:chExt cx="5654461" cy="2008819"/>
            </a:xfrm>
          </p:grpSpPr>
          <p:grpSp>
            <p:nvGrpSpPr>
              <p:cNvPr id="198" name="Google Shape;198;p22"/>
              <p:cNvGrpSpPr/>
              <p:nvPr/>
            </p:nvGrpSpPr>
            <p:grpSpPr>
              <a:xfrm>
                <a:off x="1744764" y="3547232"/>
                <a:ext cx="5654461" cy="1684580"/>
                <a:chOff x="1679664" y="3597682"/>
                <a:chExt cx="5654461" cy="1684580"/>
              </a:xfrm>
            </p:grpSpPr>
            <p:grpSp>
              <p:nvGrpSpPr>
                <p:cNvPr id="199" name="Google Shape;199;p22"/>
                <p:cNvGrpSpPr/>
                <p:nvPr/>
              </p:nvGrpSpPr>
              <p:grpSpPr>
                <a:xfrm>
                  <a:off x="1679664" y="3597682"/>
                  <a:ext cx="5654450" cy="856440"/>
                  <a:chOff x="348925" y="2523732"/>
                  <a:chExt cx="6754808" cy="1151129"/>
                </a:xfrm>
              </p:grpSpPr>
              <p:grpSp>
                <p:nvGrpSpPr>
                  <p:cNvPr id="200" name="Google Shape;200;p22"/>
                  <p:cNvGrpSpPr/>
                  <p:nvPr/>
                </p:nvGrpSpPr>
                <p:grpSpPr>
                  <a:xfrm>
                    <a:off x="1793404" y="2523732"/>
                    <a:ext cx="5310329" cy="1151129"/>
                    <a:chOff x="4163575" y="158575"/>
                    <a:chExt cx="3702900" cy="700200"/>
                  </a:xfrm>
                </p:grpSpPr>
                <p:sp>
                  <p:nvSpPr>
                    <p:cNvPr id="201" name="Google Shape;201;p22"/>
                    <p:cNvSpPr txBox="1"/>
                    <p:nvPr/>
                  </p:nvSpPr>
                  <p:spPr>
                    <a:xfrm>
                      <a:off x="4163575" y="158575"/>
                      <a:ext cx="3702900" cy="700200"/>
                    </a:xfrm>
                    <a:prstGeom prst="rect">
                      <a:avLst/>
                    </a:prstGeom>
                    <a:solidFill>
                      <a:schemeClr val="dk1"/>
                    </a:solidFill>
                    <a:ln cap="flat" cmpd="sng" w="34875">
                      <a:solidFill>
                        <a:srgbClr val="000000"/>
                      </a:solidFill>
                      <a:prstDash val="solid"/>
                      <a:round/>
                      <a:headEnd len="sm" w="sm" type="none"/>
                      <a:tailEnd len="sm" w="sm" type="none"/>
                    </a:ln>
                  </p:spPr>
                  <p:txBody>
                    <a:bodyPr anchorCtr="0" anchor="t" bIns="83750" lIns="83750" spcFirstLastPara="1" rIns="83750" wrap="square" tIns="83750">
                      <a:noAutofit/>
                    </a:bodyPr>
                    <a:lstStyle/>
                    <a:p>
                      <a:pPr indent="0" lvl="0" marL="0" rtl="0" algn="l">
                        <a:spcBef>
                          <a:spcPts val="0"/>
                        </a:spcBef>
                        <a:spcAft>
                          <a:spcPts val="0"/>
                        </a:spcAft>
                        <a:buNone/>
                      </a:pPr>
                      <a:r>
                        <a:t/>
                      </a:r>
                      <a:endParaRPr sz="1648">
                        <a:solidFill>
                          <a:schemeClr val="dk2"/>
                        </a:solidFill>
                        <a:latin typeface="Lato"/>
                        <a:ea typeface="Lato"/>
                        <a:cs typeface="Lato"/>
                        <a:sym typeface="Lato"/>
                      </a:endParaRPr>
                    </a:p>
                  </p:txBody>
                </p:sp>
                <p:sp>
                  <p:nvSpPr>
                    <p:cNvPr id="202" name="Google Shape;202;p22"/>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203" name="Google Shape;203;p22"/>
                    <p:cNvPicPr preferRelativeResize="0"/>
                    <p:nvPr/>
                  </p:nvPicPr>
                  <p:blipFill>
                    <a:blip r:embed="rId4">
                      <a:alphaModFix/>
                    </a:blip>
                    <a:stretch>
                      <a:fillRect/>
                    </a:stretch>
                  </p:blipFill>
                  <p:spPr>
                    <a:xfrm>
                      <a:off x="5676960" y="449989"/>
                      <a:ext cx="174422" cy="198900"/>
                    </a:xfrm>
                    <a:prstGeom prst="rect">
                      <a:avLst/>
                    </a:prstGeom>
                    <a:noFill/>
                    <a:ln>
                      <a:noFill/>
                    </a:ln>
                  </p:spPr>
                </p:pic>
              </p:grpSp>
              <p:pic>
                <p:nvPicPr>
                  <p:cNvPr id="204" name="Google Shape;204;p22" title="Screenshot_20251121_074917_Docs.jpg"/>
                  <p:cNvPicPr preferRelativeResize="0"/>
                  <p:nvPr/>
                </p:nvPicPr>
                <p:blipFill rotWithShape="1">
                  <a:blip r:embed="rId5">
                    <a:alphaModFix/>
                  </a:blip>
                  <a:srcRect b="33242" l="0" r="0" t="24290"/>
                  <a:stretch/>
                </p:blipFill>
                <p:spPr>
                  <a:xfrm>
                    <a:off x="348925" y="2523750"/>
                    <a:ext cx="1316475" cy="1151099"/>
                  </a:xfrm>
                  <a:prstGeom prst="rect">
                    <a:avLst/>
                  </a:prstGeom>
                  <a:noFill/>
                  <a:ln cap="flat" cmpd="sng" w="34275">
                    <a:solidFill>
                      <a:schemeClr val="dk2"/>
                    </a:solidFill>
                    <a:prstDash val="solid"/>
                    <a:round/>
                    <a:headEnd len="sm" w="sm" type="none"/>
                    <a:tailEnd len="sm" w="sm" type="none"/>
                  </a:ln>
                </p:spPr>
              </p:pic>
            </p:grpSp>
            <p:pic>
              <p:nvPicPr>
                <p:cNvPr id="205" name="Google Shape;205;p22"/>
                <p:cNvPicPr preferRelativeResize="0"/>
                <p:nvPr/>
              </p:nvPicPr>
              <p:blipFill>
                <a:blip r:embed="rId6">
                  <a:alphaModFix/>
                </a:blip>
                <a:stretch>
                  <a:fillRect/>
                </a:stretch>
              </p:blipFill>
              <p:spPr>
                <a:xfrm>
                  <a:off x="1679675" y="4529800"/>
                  <a:ext cx="2534475" cy="752450"/>
                </a:xfrm>
                <a:prstGeom prst="rect">
                  <a:avLst/>
                </a:prstGeom>
                <a:noFill/>
                <a:ln cap="flat" cmpd="sng" w="38100">
                  <a:solidFill>
                    <a:schemeClr val="dk2"/>
                  </a:solidFill>
                  <a:prstDash val="solid"/>
                  <a:round/>
                  <a:headEnd len="sm" w="sm" type="none"/>
                  <a:tailEnd len="sm" w="sm" type="none"/>
                </a:ln>
              </p:spPr>
            </p:pic>
            <p:pic>
              <p:nvPicPr>
                <p:cNvPr id="206" name="Google Shape;206;p22"/>
                <p:cNvPicPr preferRelativeResize="0"/>
                <p:nvPr/>
              </p:nvPicPr>
              <p:blipFill>
                <a:blip r:embed="rId7">
                  <a:alphaModFix/>
                </a:blip>
                <a:stretch>
                  <a:fillRect/>
                </a:stretch>
              </p:blipFill>
              <p:spPr>
                <a:xfrm>
                  <a:off x="4328407" y="4529800"/>
                  <a:ext cx="3005718" cy="752462"/>
                </a:xfrm>
                <a:prstGeom prst="rect">
                  <a:avLst/>
                </a:prstGeom>
                <a:noFill/>
                <a:ln cap="flat" cmpd="sng" w="38100">
                  <a:solidFill>
                    <a:schemeClr val="dk2"/>
                  </a:solidFill>
                  <a:prstDash val="solid"/>
                  <a:round/>
                  <a:headEnd len="sm" w="sm" type="none"/>
                  <a:tailEnd len="sm" w="sm" type="none"/>
                </a:ln>
              </p:spPr>
            </p:pic>
          </p:grpSp>
          <p:sp>
            <p:nvSpPr>
              <p:cNvPr id="207" name="Google Shape;207;p22"/>
              <p:cNvSpPr/>
              <p:nvPr/>
            </p:nvSpPr>
            <p:spPr>
              <a:xfrm>
                <a:off x="1744775" y="5358350"/>
                <a:ext cx="5562351" cy="1977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The Perfect Match of Size and Power</a:t>
                </a: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3" title="20251028_090901.jpg"/>
          <p:cNvPicPr preferRelativeResize="0"/>
          <p:nvPr/>
        </p:nvPicPr>
        <p:blipFill>
          <a:blip r:embed="rId3">
            <a:alphaModFix amt="30000"/>
          </a:blip>
          <a:stretch>
            <a:fillRect/>
          </a:stretch>
        </p:blipFill>
        <p:spPr>
          <a:xfrm>
            <a:off x="272447" y="0"/>
            <a:ext cx="8572500" cy="5715000"/>
          </a:xfrm>
          <a:prstGeom prst="rect">
            <a:avLst/>
          </a:prstGeom>
          <a:noFill/>
          <a:ln>
            <a:noFill/>
          </a:ln>
        </p:spPr>
      </p:pic>
      <p:grpSp>
        <p:nvGrpSpPr>
          <p:cNvPr id="213" name="Google Shape;213;p23"/>
          <p:cNvGrpSpPr/>
          <p:nvPr/>
        </p:nvGrpSpPr>
        <p:grpSpPr>
          <a:xfrm>
            <a:off x="2979319" y="5058401"/>
            <a:ext cx="3011969" cy="570154"/>
            <a:chOff x="348925" y="2523732"/>
            <a:chExt cx="6754808" cy="1151129"/>
          </a:xfrm>
        </p:grpSpPr>
        <p:grpSp>
          <p:nvGrpSpPr>
            <p:cNvPr id="214" name="Google Shape;214;p23"/>
            <p:cNvGrpSpPr/>
            <p:nvPr/>
          </p:nvGrpSpPr>
          <p:grpSpPr>
            <a:xfrm>
              <a:off x="1793404" y="2523732"/>
              <a:ext cx="5310329" cy="1151129"/>
              <a:chOff x="4163575" y="158575"/>
              <a:chExt cx="3702900" cy="700200"/>
            </a:xfrm>
          </p:grpSpPr>
          <p:sp>
            <p:nvSpPr>
              <p:cNvPr id="215" name="Google Shape;215;p23"/>
              <p:cNvSpPr txBox="1"/>
              <p:nvPr/>
            </p:nvSpPr>
            <p:spPr>
              <a:xfrm>
                <a:off x="4163575" y="158575"/>
                <a:ext cx="3702900" cy="700200"/>
              </a:xfrm>
              <a:prstGeom prst="rect">
                <a:avLst/>
              </a:prstGeom>
              <a:solidFill>
                <a:schemeClr val="dk1"/>
              </a:solidFill>
              <a:ln cap="flat" cmpd="sng" w="23225">
                <a:solidFill>
                  <a:srgbClr val="000000"/>
                </a:solidFill>
                <a:prstDash val="solid"/>
                <a:round/>
                <a:headEnd len="sm" w="sm" type="none"/>
                <a:tailEnd len="sm" w="sm" type="none"/>
              </a:ln>
            </p:spPr>
            <p:txBody>
              <a:bodyPr anchorCtr="0" anchor="t" bIns="55775" lIns="55775" spcFirstLastPara="1" rIns="55775" wrap="square" tIns="55775">
                <a:noAutofit/>
              </a:bodyPr>
              <a:lstStyle/>
              <a:p>
                <a:pPr indent="0" lvl="0" marL="0" rtl="0" algn="l">
                  <a:spcBef>
                    <a:spcPts val="0"/>
                  </a:spcBef>
                  <a:spcAft>
                    <a:spcPts val="0"/>
                  </a:spcAft>
                  <a:buNone/>
                </a:pPr>
                <a:r>
                  <a:t/>
                </a:r>
                <a:endParaRPr sz="1097">
                  <a:solidFill>
                    <a:schemeClr val="dk2"/>
                  </a:solidFill>
                  <a:latin typeface="Lato"/>
                  <a:ea typeface="Lato"/>
                  <a:cs typeface="Lato"/>
                  <a:sym typeface="Lato"/>
                </a:endParaRPr>
              </a:p>
            </p:txBody>
          </p:sp>
          <p:sp>
            <p:nvSpPr>
              <p:cNvPr id="216" name="Google Shape;216;p23"/>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217" name="Google Shape;217;p23"/>
              <p:cNvPicPr preferRelativeResize="0"/>
              <p:nvPr/>
            </p:nvPicPr>
            <p:blipFill>
              <a:blip r:embed="rId4">
                <a:alphaModFix/>
              </a:blip>
              <a:stretch>
                <a:fillRect/>
              </a:stretch>
            </p:blipFill>
            <p:spPr>
              <a:xfrm>
                <a:off x="5676960" y="449989"/>
                <a:ext cx="174422" cy="198900"/>
              </a:xfrm>
              <a:prstGeom prst="rect">
                <a:avLst/>
              </a:prstGeom>
              <a:noFill/>
              <a:ln>
                <a:noFill/>
              </a:ln>
            </p:spPr>
          </p:pic>
        </p:grpSp>
        <p:pic>
          <p:nvPicPr>
            <p:cNvPr id="218" name="Google Shape;218;p23" title="Screenshot_20251121_074917_Docs.jpg"/>
            <p:cNvPicPr preferRelativeResize="0"/>
            <p:nvPr/>
          </p:nvPicPr>
          <p:blipFill rotWithShape="1">
            <a:blip r:embed="rId5">
              <a:alphaModFix/>
            </a:blip>
            <a:srcRect b="33242" l="0" r="0" t="24290"/>
            <a:stretch/>
          </p:blipFill>
          <p:spPr>
            <a:xfrm>
              <a:off x="348925" y="2523750"/>
              <a:ext cx="1316475" cy="1151099"/>
            </a:xfrm>
            <a:prstGeom prst="rect">
              <a:avLst/>
            </a:prstGeom>
            <a:noFill/>
            <a:ln cap="flat" cmpd="sng" w="22825">
              <a:solidFill>
                <a:schemeClr val="dk2"/>
              </a:solidFill>
              <a:prstDash val="solid"/>
              <a:round/>
              <a:headEnd len="sm" w="sm" type="none"/>
              <a:tailEnd len="sm" w="sm" type="none"/>
            </a:ln>
          </p:spPr>
        </p:pic>
      </p:grpSp>
      <p:sp>
        <p:nvSpPr>
          <p:cNvPr id="219" name="Google Shape;219;p23"/>
          <p:cNvSpPr txBox="1"/>
          <p:nvPr/>
        </p:nvSpPr>
        <p:spPr>
          <a:xfrm>
            <a:off x="1512375" y="2214750"/>
            <a:ext cx="6597900" cy="19359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2"/>
                </a:solidFill>
                <a:latin typeface="Lato"/>
                <a:ea typeface="Lato"/>
                <a:cs typeface="Lato"/>
                <a:sym typeface="Lato"/>
              </a:rPr>
              <a:t>It's a destination for the whole family &amp; friends </a:t>
            </a:r>
            <a:endParaRPr sz="2200">
              <a:solidFill>
                <a:schemeClr val="dk2"/>
              </a:solidFill>
              <a:latin typeface="Lato"/>
              <a:ea typeface="Lato"/>
              <a:cs typeface="Lato"/>
              <a:sym typeface="Lato"/>
            </a:endParaRPr>
          </a:p>
          <a:p>
            <a:pPr indent="0" lvl="0" marL="0" rtl="0" algn="ctr">
              <a:spcBef>
                <a:spcPts val="0"/>
              </a:spcBef>
              <a:spcAft>
                <a:spcPts val="0"/>
              </a:spcAft>
              <a:buNone/>
            </a:pPr>
            <a:r>
              <a:rPr lang="en" sz="2200">
                <a:solidFill>
                  <a:schemeClr val="dk2"/>
                </a:solidFill>
                <a:latin typeface="Lato"/>
                <a:ea typeface="Lato"/>
                <a:cs typeface="Lato"/>
                <a:sym typeface="Lato"/>
              </a:rPr>
              <a:t>to meet and pick out a major purchase like a tractor with a personal and welcoming farm experience.</a:t>
            </a:r>
            <a:endParaRPr sz="2200">
              <a:solidFill>
                <a:schemeClr val="dk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2000"/>
                                        <p:tgtEl>
                                          <p:spTgt spid="212"/>
                                        </p:tgtEl>
                                        <p:attrNameLst>
                                          <p:attrName>ppt_w</p:attrName>
                                        </p:attrNameLst>
                                      </p:cBhvr>
                                      <p:tavLst>
                                        <p:tav fmla="" tm="0">
                                          <p:val>
                                            <p:strVal val="0"/>
                                          </p:val>
                                        </p:tav>
                                        <p:tav fmla="" tm="100000">
                                          <p:val>
                                            <p:strVal val="#ppt_w"/>
                                          </p:val>
                                        </p:tav>
                                      </p:tavLst>
                                    </p:anim>
                                    <p:anim calcmode="lin" valueType="num">
                                      <p:cBhvr additive="base">
                                        <p:cTn dur="2000"/>
                                        <p:tgtEl>
                                          <p:spTgt spid="21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4"/>
          <p:cNvPicPr preferRelativeResize="0"/>
          <p:nvPr/>
        </p:nvPicPr>
        <p:blipFill>
          <a:blip r:embed="rId3">
            <a:alphaModFix amt="42000"/>
          </a:blip>
          <a:stretch>
            <a:fillRect/>
          </a:stretch>
        </p:blipFill>
        <p:spPr>
          <a:xfrm>
            <a:off x="447675" y="208225"/>
            <a:ext cx="4124325" cy="2649275"/>
          </a:xfrm>
          <a:prstGeom prst="rect">
            <a:avLst/>
          </a:prstGeom>
          <a:noFill/>
          <a:ln>
            <a:noFill/>
          </a:ln>
        </p:spPr>
      </p:pic>
      <p:sp>
        <p:nvSpPr>
          <p:cNvPr id="225" name="Google Shape;225;p24"/>
          <p:cNvSpPr txBox="1"/>
          <p:nvPr/>
        </p:nvSpPr>
        <p:spPr>
          <a:xfrm>
            <a:off x="1193150" y="1239383"/>
            <a:ext cx="7108800" cy="21813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2"/>
                </a:solidFill>
                <a:latin typeface="Lato"/>
                <a:ea typeface="Lato"/>
                <a:cs typeface="Lato"/>
                <a:sym typeface="Lato"/>
              </a:rPr>
              <a:t>Live demonstrations of the tractors in the fields for visitors to try out the machine before buying it</a:t>
            </a:r>
            <a:endParaRPr sz="2500">
              <a:solidFill>
                <a:schemeClr val="dk2"/>
              </a:solidFill>
              <a:latin typeface="Lato"/>
              <a:ea typeface="Lato"/>
              <a:cs typeface="Lato"/>
              <a:sym typeface="Lato"/>
            </a:endParaRPr>
          </a:p>
        </p:txBody>
      </p:sp>
      <p:pic>
        <p:nvPicPr>
          <p:cNvPr id="226" name="Google Shape;226;p24"/>
          <p:cNvPicPr preferRelativeResize="0"/>
          <p:nvPr/>
        </p:nvPicPr>
        <p:blipFill>
          <a:blip r:embed="rId4">
            <a:alphaModFix amt="36000"/>
          </a:blip>
          <a:stretch>
            <a:fillRect/>
          </a:stretch>
        </p:blipFill>
        <p:spPr>
          <a:xfrm>
            <a:off x="4831631" y="208219"/>
            <a:ext cx="4017880" cy="2649276"/>
          </a:xfrm>
          <a:prstGeom prst="rect">
            <a:avLst/>
          </a:prstGeom>
          <a:noFill/>
          <a:ln>
            <a:noFill/>
          </a:ln>
        </p:spPr>
      </p:pic>
      <p:grpSp>
        <p:nvGrpSpPr>
          <p:cNvPr id="227" name="Google Shape;227;p24"/>
          <p:cNvGrpSpPr/>
          <p:nvPr/>
        </p:nvGrpSpPr>
        <p:grpSpPr>
          <a:xfrm>
            <a:off x="1705675" y="3547232"/>
            <a:ext cx="5693700" cy="2097018"/>
            <a:chOff x="1705675" y="3547232"/>
            <a:chExt cx="5693700" cy="2097018"/>
          </a:xfrm>
        </p:grpSpPr>
        <p:sp>
          <p:nvSpPr>
            <p:cNvPr id="228" name="Google Shape;228;p24"/>
            <p:cNvSpPr txBox="1"/>
            <p:nvPr/>
          </p:nvSpPr>
          <p:spPr>
            <a:xfrm>
              <a:off x="1705675" y="5316350"/>
              <a:ext cx="5693700" cy="3279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grpSp>
          <p:nvGrpSpPr>
            <p:cNvPr id="229" name="Google Shape;229;p24"/>
            <p:cNvGrpSpPr/>
            <p:nvPr/>
          </p:nvGrpSpPr>
          <p:grpSpPr>
            <a:xfrm>
              <a:off x="1744764" y="3547232"/>
              <a:ext cx="5654461" cy="2008819"/>
              <a:chOff x="1744764" y="3547232"/>
              <a:chExt cx="5654461" cy="2008819"/>
            </a:xfrm>
          </p:grpSpPr>
          <p:grpSp>
            <p:nvGrpSpPr>
              <p:cNvPr id="230" name="Google Shape;230;p24"/>
              <p:cNvGrpSpPr/>
              <p:nvPr/>
            </p:nvGrpSpPr>
            <p:grpSpPr>
              <a:xfrm>
                <a:off x="1744764" y="3547232"/>
                <a:ext cx="5654461" cy="1684580"/>
                <a:chOff x="1679664" y="3597682"/>
                <a:chExt cx="5654461" cy="1684580"/>
              </a:xfrm>
            </p:grpSpPr>
            <p:grpSp>
              <p:nvGrpSpPr>
                <p:cNvPr id="231" name="Google Shape;231;p24"/>
                <p:cNvGrpSpPr/>
                <p:nvPr/>
              </p:nvGrpSpPr>
              <p:grpSpPr>
                <a:xfrm>
                  <a:off x="1679664" y="3597682"/>
                  <a:ext cx="5654450" cy="856440"/>
                  <a:chOff x="348925" y="2523732"/>
                  <a:chExt cx="6754808" cy="1151129"/>
                </a:xfrm>
              </p:grpSpPr>
              <p:grpSp>
                <p:nvGrpSpPr>
                  <p:cNvPr id="232" name="Google Shape;232;p24"/>
                  <p:cNvGrpSpPr/>
                  <p:nvPr/>
                </p:nvGrpSpPr>
                <p:grpSpPr>
                  <a:xfrm>
                    <a:off x="1793404" y="2523732"/>
                    <a:ext cx="5310329" cy="1151129"/>
                    <a:chOff x="4163575" y="158575"/>
                    <a:chExt cx="3702900" cy="700200"/>
                  </a:xfrm>
                </p:grpSpPr>
                <p:sp>
                  <p:nvSpPr>
                    <p:cNvPr id="233" name="Google Shape;233;p24"/>
                    <p:cNvSpPr txBox="1"/>
                    <p:nvPr/>
                  </p:nvSpPr>
                  <p:spPr>
                    <a:xfrm>
                      <a:off x="4163575" y="158575"/>
                      <a:ext cx="3702900" cy="700200"/>
                    </a:xfrm>
                    <a:prstGeom prst="rect">
                      <a:avLst/>
                    </a:prstGeom>
                    <a:solidFill>
                      <a:schemeClr val="dk1"/>
                    </a:solidFill>
                    <a:ln cap="flat" cmpd="sng" w="34875">
                      <a:solidFill>
                        <a:srgbClr val="000000"/>
                      </a:solidFill>
                      <a:prstDash val="solid"/>
                      <a:round/>
                      <a:headEnd len="sm" w="sm" type="none"/>
                      <a:tailEnd len="sm" w="sm" type="none"/>
                    </a:ln>
                  </p:spPr>
                  <p:txBody>
                    <a:bodyPr anchorCtr="0" anchor="t" bIns="83750" lIns="83750" spcFirstLastPara="1" rIns="83750" wrap="square" tIns="83750">
                      <a:noAutofit/>
                    </a:bodyPr>
                    <a:lstStyle/>
                    <a:p>
                      <a:pPr indent="0" lvl="0" marL="0" rtl="0" algn="l">
                        <a:spcBef>
                          <a:spcPts val="0"/>
                        </a:spcBef>
                        <a:spcAft>
                          <a:spcPts val="0"/>
                        </a:spcAft>
                        <a:buNone/>
                      </a:pPr>
                      <a:r>
                        <a:t/>
                      </a:r>
                      <a:endParaRPr sz="1648">
                        <a:solidFill>
                          <a:schemeClr val="dk2"/>
                        </a:solidFill>
                        <a:latin typeface="Lato"/>
                        <a:ea typeface="Lato"/>
                        <a:cs typeface="Lato"/>
                        <a:sym typeface="Lato"/>
                      </a:endParaRPr>
                    </a:p>
                  </p:txBody>
                </p:sp>
                <p:sp>
                  <p:nvSpPr>
                    <p:cNvPr id="234" name="Google Shape;234;p24"/>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235" name="Google Shape;235;p24"/>
                    <p:cNvPicPr preferRelativeResize="0"/>
                    <p:nvPr/>
                  </p:nvPicPr>
                  <p:blipFill>
                    <a:blip r:embed="rId5">
                      <a:alphaModFix/>
                    </a:blip>
                    <a:stretch>
                      <a:fillRect/>
                    </a:stretch>
                  </p:blipFill>
                  <p:spPr>
                    <a:xfrm>
                      <a:off x="5676960" y="449989"/>
                      <a:ext cx="174422" cy="198900"/>
                    </a:xfrm>
                    <a:prstGeom prst="rect">
                      <a:avLst/>
                    </a:prstGeom>
                    <a:noFill/>
                    <a:ln>
                      <a:noFill/>
                    </a:ln>
                  </p:spPr>
                </p:pic>
              </p:grpSp>
              <p:pic>
                <p:nvPicPr>
                  <p:cNvPr id="236" name="Google Shape;236;p24" title="Screenshot_20251121_074917_Docs.jpg"/>
                  <p:cNvPicPr preferRelativeResize="0"/>
                  <p:nvPr/>
                </p:nvPicPr>
                <p:blipFill rotWithShape="1">
                  <a:blip r:embed="rId6">
                    <a:alphaModFix/>
                  </a:blip>
                  <a:srcRect b="33242" l="0" r="0" t="24290"/>
                  <a:stretch/>
                </p:blipFill>
                <p:spPr>
                  <a:xfrm>
                    <a:off x="348925" y="2523750"/>
                    <a:ext cx="1316475" cy="1151099"/>
                  </a:xfrm>
                  <a:prstGeom prst="rect">
                    <a:avLst/>
                  </a:prstGeom>
                  <a:noFill/>
                  <a:ln cap="flat" cmpd="sng" w="34275">
                    <a:solidFill>
                      <a:schemeClr val="dk2"/>
                    </a:solidFill>
                    <a:prstDash val="solid"/>
                    <a:round/>
                    <a:headEnd len="sm" w="sm" type="none"/>
                    <a:tailEnd len="sm" w="sm" type="none"/>
                  </a:ln>
                </p:spPr>
              </p:pic>
            </p:grpSp>
            <p:pic>
              <p:nvPicPr>
                <p:cNvPr id="237" name="Google Shape;237;p24"/>
                <p:cNvPicPr preferRelativeResize="0"/>
                <p:nvPr/>
              </p:nvPicPr>
              <p:blipFill>
                <a:blip r:embed="rId7">
                  <a:alphaModFix/>
                </a:blip>
                <a:stretch>
                  <a:fillRect/>
                </a:stretch>
              </p:blipFill>
              <p:spPr>
                <a:xfrm>
                  <a:off x="1679675" y="4529800"/>
                  <a:ext cx="2534475" cy="752450"/>
                </a:xfrm>
                <a:prstGeom prst="rect">
                  <a:avLst/>
                </a:prstGeom>
                <a:noFill/>
                <a:ln cap="flat" cmpd="sng" w="38100">
                  <a:solidFill>
                    <a:schemeClr val="dk2"/>
                  </a:solidFill>
                  <a:prstDash val="solid"/>
                  <a:round/>
                  <a:headEnd len="sm" w="sm" type="none"/>
                  <a:tailEnd len="sm" w="sm" type="none"/>
                </a:ln>
              </p:spPr>
            </p:pic>
            <p:pic>
              <p:nvPicPr>
                <p:cNvPr id="238" name="Google Shape;238;p24"/>
                <p:cNvPicPr preferRelativeResize="0"/>
                <p:nvPr/>
              </p:nvPicPr>
              <p:blipFill>
                <a:blip r:embed="rId8">
                  <a:alphaModFix/>
                </a:blip>
                <a:stretch>
                  <a:fillRect/>
                </a:stretch>
              </p:blipFill>
              <p:spPr>
                <a:xfrm>
                  <a:off x="4328407" y="4529800"/>
                  <a:ext cx="3005718" cy="752462"/>
                </a:xfrm>
                <a:prstGeom prst="rect">
                  <a:avLst/>
                </a:prstGeom>
                <a:noFill/>
                <a:ln cap="flat" cmpd="sng" w="38100">
                  <a:solidFill>
                    <a:schemeClr val="dk2"/>
                  </a:solidFill>
                  <a:prstDash val="solid"/>
                  <a:round/>
                  <a:headEnd len="sm" w="sm" type="none"/>
                  <a:tailEnd len="sm" w="sm" type="none"/>
                </a:ln>
              </p:spPr>
            </p:pic>
          </p:grpSp>
          <p:sp>
            <p:nvSpPr>
              <p:cNvPr id="239" name="Google Shape;239;p24"/>
              <p:cNvSpPr/>
              <p:nvPr/>
            </p:nvSpPr>
            <p:spPr>
              <a:xfrm>
                <a:off x="1744775" y="5358350"/>
                <a:ext cx="5562351" cy="1977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The Perfect Match of Size and Power</a:t>
                </a: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5" title="Outdoor Equipment demonstration area.jpg"/>
          <p:cNvPicPr preferRelativeResize="0"/>
          <p:nvPr/>
        </p:nvPicPr>
        <p:blipFill rotWithShape="1">
          <a:blip r:embed="rId3">
            <a:alphaModFix amt="23000"/>
          </a:blip>
          <a:srcRect b="42601" l="2205" r="7042" t="0"/>
          <a:stretch/>
        </p:blipFill>
        <p:spPr>
          <a:xfrm>
            <a:off x="208000" y="764085"/>
            <a:ext cx="8784824" cy="4629942"/>
          </a:xfrm>
          <a:prstGeom prst="rect">
            <a:avLst/>
          </a:prstGeom>
          <a:noFill/>
          <a:ln>
            <a:noFill/>
          </a:ln>
          <a:effectLst>
            <a:outerShdw blurRad="57150" rotWithShape="0" algn="bl" dir="5400000" dist="19050">
              <a:srgbClr val="000000">
                <a:alpha val="50000"/>
              </a:srgbClr>
            </a:outerShdw>
          </a:effectLst>
        </p:spPr>
      </p:pic>
      <p:sp>
        <p:nvSpPr>
          <p:cNvPr id="245" name="Google Shape;245;p25"/>
          <p:cNvSpPr txBox="1"/>
          <p:nvPr/>
        </p:nvSpPr>
        <p:spPr>
          <a:xfrm>
            <a:off x="1651775" y="1930806"/>
            <a:ext cx="6040200" cy="1987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2"/>
                </a:solidFill>
                <a:latin typeface="Lato"/>
                <a:ea typeface="Lato"/>
                <a:cs typeface="Lato"/>
                <a:sym typeface="Lato"/>
              </a:rPr>
              <a:t>The building is already there and is a symbol of a </a:t>
            </a:r>
            <a:r>
              <a:rPr lang="en" sz="2800">
                <a:solidFill>
                  <a:schemeClr val="dk2"/>
                </a:solidFill>
                <a:latin typeface="Lato"/>
                <a:ea typeface="Lato"/>
                <a:cs typeface="Lato"/>
                <a:sym typeface="Lato"/>
              </a:rPr>
              <a:t>traditional</a:t>
            </a:r>
            <a:r>
              <a:rPr lang="en" sz="2800">
                <a:solidFill>
                  <a:schemeClr val="dk2"/>
                </a:solidFill>
                <a:latin typeface="Lato"/>
                <a:ea typeface="Lato"/>
                <a:cs typeface="Lato"/>
                <a:sym typeface="Lato"/>
              </a:rPr>
              <a:t> farm </a:t>
            </a:r>
            <a:endParaRPr sz="2800">
              <a:solidFill>
                <a:schemeClr val="dk2"/>
              </a:solidFill>
              <a:latin typeface="Lato"/>
              <a:ea typeface="Lato"/>
              <a:cs typeface="Lato"/>
              <a:sym typeface="Lato"/>
            </a:endParaRPr>
          </a:p>
          <a:p>
            <a:pPr indent="0" lvl="0" marL="0" rtl="0" algn="ctr">
              <a:spcBef>
                <a:spcPts val="0"/>
              </a:spcBef>
              <a:spcAft>
                <a:spcPts val="0"/>
              </a:spcAft>
              <a:buNone/>
            </a:pPr>
            <a:r>
              <a:t/>
            </a:r>
            <a:endParaRPr sz="2800">
              <a:solidFill>
                <a:schemeClr val="dk2"/>
              </a:solidFill>
              <a:latin typeface="Lato"/>
              <a:ea typeface="Lato"/>
              <a:cs typeface="Lato"/>
              <a:sym typeface="Lato"/>
            </a:endParaRPr>
          </a:p>
          <a:p>
            <a:pPr indent="0" lvl="0" marL="0" rtl="0" algn="ctr">
              <a:spcBef>
                <a:spcPts val="0"/>
              </a:spcBef>
              <a:spcAft>
                <a:spcPts val="0"/>
              </a:spcAft>
              <a:buNone/>
            </a:pPr>
            <a:r>
              <a:rPr lang="en" sz="2800">
                <a:solidFill>
                  <a:schemeClr val="dk2"/>
                </a:solidFill>
                <a:latin typeface="Lato"/>
                <a:ea typeface="Lato"/>
                <a:cs typeface="Lato"/>
                <a:sym typeface="Lato"/>
              </a:rPr>
              <a:t>It’s Boutique and family orientated</a:t>
            </a:r>
            <a:endParaRPr sz="2800">
              <a:solidFill>
                <a:schemeClr val="dk2"/>
              </a:solidFill>
              <a:latin typeface="Lato"/>
              <a:ea typeface="Lato"/>
              <a:cs typeface="Lato"/>
              <a:sym typeface="Lato"/>
            </a:endParaRPr>
          </a:p>
        </p:txBody>
      </p:sp>
      <p:grpSp>
        <p:nvGrpSpPr>
          <p:cNvPr id="246" name="Google Shape;246;p25"/>
          <p:cNvGrpSpPr/>
          <p:nvPr/>
        </p:nvGrpSpPr>
        <p:grpSpPr>
          <a:xfrm>
            <a:off x="2979319" y="5058401"/>
            <a:ext cx="3011969" cy="570154"/>
            <a:chOff x="348925" y="2523732"/>
            <a:chExt cx="6754808" cy="1151129"/>
          </a:xfrm>
        </p:grpSpPr>
        <p:grpSp>
          <p:nvGrpSpPr>
            <p:cNvPr id="247" name="Google Shape;247;p25"/>
            <p:cNvGrpSpPr/>
            <p:nvPr/>
          </p:nvGrpSpPr>
          <p:grpSpPr>
            <a:xfrm>
              <a:off x="1793404" y="2523732"/>
              <a:ext cx="5310329" cy="1151129"/>
              <a:chOff x="4163575" y="158575"/>
              <a:chExt cx="3702900" cy="700200"/>
            </a:xfrm>
          </p:grpSpPr>
          <p:sp>
            <p:nvSpPr>
              <p:cNvPr id="248" name="Google Shape;248;p25"/>
              <p:cNvSpPr txBox="1"/>
              <p:nvPr/>
            </p:nvSpPr>
            <p:spPr>
              <a:xfrm>
                <a:off x="4163575" y="158575"/>
                <a:ext cx="3702900" cy="700200"/>
              </a:xfrm>
              <a:prstGeom prst="rect">
                <a:avLst/>
              </a:prstGeom>
              <a:solidFill>
                <a:schemeClr val="dk1"/>
              </a:solidFill>
              <a:ln cap="flat" cmpd="sng" w="23225">
                <a:solidFill>
                  <a:srgbClr val="000000"/>
                </a:solidFill>
                <a:prstDash val="solid"/>
                <a:round/>
                <a:headEnd len="sm" w="sm" type="none"/>
                <a:tailEnd len="sm" w="sm" type="none"/>
              </a:ln>
            </p:spPr>
            <p:txBody>
              <a:bodyPr anchorCtr="0" anchor="t" bIns="55775" lIns="55775" spcFirstLastPara="1" rIns="55775" wrap="square" tIns="55775">
                <a:noAutofit/>
              </a:bodyPr>
              <a:lstStyle/>
              <a:p>
                <a:pPr indent="0" lvl="0" marL="0" rtl="0" algn="l">
                  <a:spcBef>
                    <a:spcPts val="0"/>
                  </a:spcBef>
                  <a:spcAft>
                    <a:spcPts val="0"/>
                  </a:spcAft>
                  <a:buNone/>
                </a:pPr>
                <a:r>
                  <a:t/>
                </a:r>
                <a:endParaRPr sz="1097">
                  <a:solidFill>
                    <a:schemeClr val="dk2"/>
                  </a:solidFill>
                  <a:latin typeface="Lato"/>
                  <a:ea typeface="Lato"/>
                  <a:cs typeface="Lato"/>
                  <a:sym typeface="Lato"/>
                </a:endParaRPr>
              </a:p>
            </p:txBody>
          </p:sp>
          <p:sp>
            <p:nvSpPr>
              <p:cNvPr id="249" name="Google Shape;249;p25"/>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250" name="Google Shape;250;p25"/>
              <p:cNvPicPr preferRelativeResize="0"/>
              <p:nvPr/>
            </p:nvPicPr>
            <p:blipFill>
              <a:blip r:embed="rId4">
                <a:alphaModFix/>
              </a:blip>
              <a:stretch>
                <a:fillRect/>
              </a:stretch>
            </p:blipFill>
            <p:spPr>
              <a:xfrm>
                <a:off x="5676960" y="449989"/>
                <a:ext cx="174422" cy="198900"/>
              </a:xfrm>
              <a:prstGeom prst="rect">
                <a:avLst/>
              </a:prstGeom>
              <a:noFill/>
              <a:ln>
                <a:noFill/>
              </a:ln>
            </p:spPr>
          </p:pic>
        </p:grpSp>
        <p:pic>
          <p:nvPicPr>
            <p:cNvPr id="251" name="Google Shape;251;p25" title="Screenshot_20251121_074917_Docs.jpg"/>
            <p:cNvPicPr preferRelativeResize="0"/>
            <p:nvPr/>
          </p:nvPicPr>
          <p:blipFill rotWithShape="1">
            <a:blip r:embed="rId5">
              <a:alphaModFix/>
            </a:blip>
            <a:srcRect b="33242" l="0" r="0" t="24290"/>
            <a:stretch/>
          </p:blipFill>
          <p:spPr>
            <a:xfrm>
              <a:off x="348925" y="2523750"/>
              <a:ext cx="1316475" cy="1151099"/>
            </a:xfrm>
            <a:prstGeom prst="rect">
              <a:avLst/>
            </a:prstGeom>
            <a:noFill/>
            <a:ln cap="flat" cmpd="sng" w="22825">
              <a:solidFill>
                <a:schemeClr val="dk2"/>
              </a:solidFill>
              <a:prstDash val="solid"/>
              <a:round/>
              <a:headEnd len="sm" w="sm" type="none"/>
              <a:tailEnd len="sm" w="sm"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2000"/>
                                        <p:tgtEl>
                                          <p:spTgt spid="244"/>
                                        </p:tgtEl>
                                        <p:attrNameLst>
                                          <p:attrName>ppt_w</p:attrName>
                                        </p:attrNameLst>
                                      </p:cBhvr>
                                      <p:tavLst>
                                        <p:tav fmla="" tm="0">
                                          <p:val>
                                            <p:strVal val="0"/>
                                          </p:val>
                                        </p:tav>
                                        <p:tav fmla="" tm="100000">
                                          <p:val>
                                            <p:strVal val="#ppt_w"/>
                                          </p:val>
                                        </p:tav>
                                      </p:tavLst>
                                    </p:anim>
                                    <p:anim calcmode="lin" valueType="num">
                                      <p:cBhvr additive="base">
                                        <p:cTn dur="2000"/>
                                        <p:tgtEl>
                                          <p:spTgt spid="24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6"/>
          <p:cNvSpPr/>
          <p:nvPr/>
        </p:nvSpPr>
        <p:spPr>
          <a:xfrm>
            <a:off x="99225" y="253845"/>
            <a:ext cx="8821709" cy="348723"/>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FFFF"/>
                </a:solidFill>
                <a:latin typeface="Arial"/>
              </a:rPr>
              <a:t>Site Plan - MSE Machinery CANADA</a:t>
            </a:r>
          </a:p>
        </p:txBody>
      </p:sp>
      <p:pic>
        <p:nvPicPr>
          <p:cNvPr id="257" name="Google Shape;257;p26"/>
          <p:cNvPicPr preferRelativeResize="0"/>
          <p:nvPr/>
        </p:nvPicPr>
        <p:blipFill>
          <a:blip r:embed="rId3">
            <a:alphaModFix/>
          </a:blip>
          <a:stretch>
            <a:fillRect/>
          </a:stretch>
        </p:blipFill>
        <p:spPr>
          <a:xfrm>
            <a:off x="198650" y="692151"/>
            <a:ext cx="5108874" cy="4690225"/>
          </a:xfrm>
          <a:prstGeom prst="rect">
            <a:avLst/>
          </a:prstGeom>
          <a:noFill/>
          <a:ln>
            <a:noFill/>
          </a:ln>
        </p:spPr>
      </p:pic>
      <p:sp>
        <p:nvSpPr>
          <p:cNvPr id="258" name="Google Shape;258;p26"/>
          <p:cNvSpPr txBox="1"/>
          <p:nvPr/>
        </p:nvSpPr>
        <p:spPr>
          <a:xfrm>
            <a:off x="0" y="5270333"/>
            <a:ext cx="18459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Lato"/>
                <a:ea typeface="Lato"/>
                <a:cs typeface="Lato"/>
                <a:sym typeface="Lato"/>
              </a:rPr>
              <a:t>Simcoe GIS 2024</a:t>
            </a:r>
            <a:endParaRPr>
              <a:solidFill>
                <a:schemeClr val="dk2"/>
              </a:solidFill>
              <a:latin typeface="Lato"/>
              <a:ea typeface="Lato"/>
              <a:cs typeface="Lato"/>
              <a:sym typeface="Lato"/>
            </a:endParaRPr>
          </a:p>
        </p:txBody>
      </p:sp>
      <p:sp>
        <p:nvSpPr>
          <p:cNvPr id="259" name="Google Shape;259;p26"/>
          <p:cNvSpPr/>
          <p:nvPr/>
        </p:nvSpPr>
        <p:spPr>
          <a:xfrm>
            <a:off x="3956925" y="2994425"/>
            <a:ext cx="1845900" cy="393300"/>
          </a:xfrm>
          <a:prstGeom prst="lef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Silo = Advertising </a:t>
            </a:r>
            <a:endParaRPr>
              <a:latin typeface="Lato"/>
              <a:ea typeface="Lato"/>
              <a:cs typeface="Lato"/>
              <a:sym typeface="Lato"/>
            </a:endParaRPr>
          </a:p>
        </p:txBody>
      </p:sp>
      <p:sp>
        <p:nvSpPr>
          <p:cNvPr id="260" name="Google Shape;260;p26"/>
          <p:cNvSpPr txBox="1"/>
          <p:nvPr/>
        </p:nvSpPr>
        <p:spPr>
          <a:xfrm>
            <a:off x="1772950" y="3926589"/>
            <a:ext cx="4932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Lato"/>
                <a:ea typeface="Lato"/>
                <a:cs typeface="Lato"/>
                <a:sym typeface="Lato"/>
              </a:rPr>
              <a:t>60m</a:t>
            </a:r>
            <a:endParaRPr sz="1100">
              <a:solidFill>
                <a:schemeClr val="dk2"/>
              </a:solidFill>
              <a:latin typeface="Lato"/>
              <a:ea typeface="Lato"/>
              <a:cs typeface="Lato"/>
              <a:sym typeface="Lato"/>
            </a:endParaRPr>
          </a:p>
        </p:txBody>
      </p:sp>
      <p:sp>
        <p:nvSpPr>
          <p:cNvPr id="261" name="Google Shape;261;p26"/>
          <p:cNvSpPr txBox="1"/>
          <p:nvPr/>
        </p:nvSpPr>
        <p:spPr>
          <a:xfrm>
            <a:off x="768025" y="797811"/>
            <a:ext cx="4932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Lato"/>
                <a:ea typeface="Lato"/>
                <a:cs typeface="Lato"/>
                <a:sym typeface="Lato"/>
              </a:rPr>
              <a:t>20m</a:t>
            </a:r>
            <a:endParaRPr sz="1100">
              <a:solidFill>
                <a:schemeClr val="dk2"/>
              </a:solidFill>
              <a:latin typeface="Lato"/>
              <a:ea typeface="Lato"/>
              <a:cs typeface="Lato"/>
              <a:sym typeface="Lato"/>
            </a:endParaRPr>
          </a:p>
        </p:txBody>
      </p:sp>
      <p:pic>
        <p:nvPicPr>
          <p:cNvPr id="262" name="Google Shape;262;p26" title="Screenshot_20251121_073101_Docs.jpg"/>
          <p:cNvPicPr preferRelativeResize="0"/>
          <p:nvPr/>
        </p:nvPicPr>
        <p:blipFill rotWithShape="1">
          <a:blip r:embed="rId4">
            <a:alphaModFix/>
          </a:blip>
          <a:srcRect b="51964" l="16151" r="25094" t="19497"/>
          <a:stretch/>
        </p:blipFill>
        <p:spPr>
          <a:xfrm>
            <a:off x="5941975" y="1151789"/>
            <a:ext cx="2640050" cy="3055596"/>
          </a:xfrm>
          <a:prstGeom prst="rect">
            <a:avLst/>
          </a:prstGeom>
          <a:noFill/>
          <a:ln>
            <a:noFill/>
          </a:ln>
        </p:spPr>
      </p:pic>
      <p:sp>
        <p:nvSpPr>
          <p:cNvPr id="263" name="Google Shape;263;p26"/>
          <p:cNvSpPr/>
          <p:nvPr/>
        </p:nvSpPr>
        <p:spPr>
          <a:xfrm>
            <a:off x="3497125" y="3928600"/>
            <a:ext cx="2926800" cy="858000"/>
          </a:xfrm>
          <a:prstGeom prst="lef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Future Site of New Showroom and storage building</a:t>
            </a:r>
            <a:endParaRPr>
              <a:latin typeface="Lato"/>
              <a:ea typeface="Lato"/>
              <a:cs typeface="Lato"/>
              <a:sym typeface="Lato"/>
            </a:endParaRPr>
          </a:p>
        </p:txBody>
      </p:sp>
      <p:sp>
        <p:nvSpPr>
          <p:cNvPr id="264" name="Google Shape;264;p26"/>
          <p:cNvSpPr/>
          <p:nvPr/>
        </p:nvSpPr>
        <p:spPr>
          <a:xfrm>
            <a:off x="2514100" y="797800"/>
            <a:ext cx="2926800" cy="858000"/>
          </a:xfrm>
          <a:prstGeom prst="leftArrow">
            <a:avLst>
              <a:gd fmla="val 50000" name="adj1"/>
              <a:gd fmla="val 50000"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Existing Showroom &amp; Service areas</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7"/>
          <p:cNvSpPr/>
          <p:nvPr/>
        </p:nvSpPr>
        <p:spPr>
          <a:xfrm>
            <a:off x="105150" y="159497"/>
            <a:ext cx="8821709" cy="202334"/>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FFFF"/>
                </a:solidFill>
                <a:latin typeface="Arial"/>
              </a:rPr>
              <a:t>Site Plan - MSE Machinery CANADA</a:t>
            </a:r>
          </a:p>
        </p:txBody>
      </p:sp>
      <p:pic>
        <p:nvPicPr>
          <p:cNvPr id="270" name="Google Shape;270;p27"/>
          <p:cNvPicPr preferRelativeResize="0"/>
          <p:nvPr/>
        </p:nvPicPr>
        <p:blipFill>
          <a:blip r:embed="rId3">
            <a:alphaModFix/>
          </a:blip>
          <a:stretch>
            <a:fillRect/>
          </a:stretch>
        </p:blipFill>
        <p:spPr>
          <a:xfrm>
            <a:off x="221575" y="450775"/>
            <a:ext cx="8821699" cy="5096126"/>
          </a:xfrm>
          <a:prstGeom prst="rect">
            <a:avLst/>
          </a:prstGeom>
          <a:noFill/>
          <a:ln>
            <a:noFill/>
          </a:ln>
        </p:spPr>
      </p:pic>
      <p:pic>
        <p:nvPicPr>
          <p:cNvPr id="271" name="Google Shape;271;p27" title="Screenshot_20251121_073101_Docs.jpg"/>
          <p:cNvPicPr preferRelativeResize="0"/>
          <p:nvPr/>
        </p:nvPicPr>
        <p:blipFill rotWithShape="1">
          <a:blip r:embed="rId4">
            <a:alphaModFix/>
          </a:blip>
          <a:srcRect b="51964" l="16151" r="25094" t="19497"/>
          <a:stretch/>
        </p:blipFill>
        <p:spPr>
          <a:xfrm>
            <a:off x="7870300" y="2745416"/>
            <a:ext cx="808276" cy="9354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8" title="Proposed Heavy Equipment Showroom building.jpg"/>
          <p:cNvPicPr preferRelativeResize="0"/>
          <p:nvPr/>
        </p:nvPicPr>
        <p:blipFill>
          <a:blip r:embed="rId3">
            <a:alphaModFix/>
          </a:blip>
          <a:stretch>
            <a:fillRect/>
          </a:stretch>
        </p:blipFill>
        <p:spPr>
          <a:xfrm>
            <a:off x="6848775" y="1140944"/>
            <a:ext cx="2237174" cy="2232223"/>
          </a:xfrm>
          <a:prstGeom prst="rect">
            <a:avLst/>
          </a:prstGeom>
          <a:noFill/>
          <a:ln>
            <a:noFill/>
          </a:ln>
        </p:spPr>
      </p:pic>
      <p:sp>
        <p:nvSpPr>
          <p:cNvPr id="277" name="Google Shape;277;p28"/>
          <p:cNvSpPr/>
          <p:nvPr/>
        </p:nvSpPr>
        <p:spPr>
          <a:xfrm>
            <a:off x="152400" y="242972"/>
            <a:ext cx="8933538" cy="743084"/>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FFFF"/>
                </a:solidFill>
                <a:latin typeface="Arial"/>
              </a:rPr>
              <a:t>A look inside of the existing STORAGE &amp; SHOWROOM</a:t>
            </a:r>
          </a:p>
        </p:txBody>
      </p:sp>
      <p:pic>
        <p:nvPicPr>
          <p:cNvPr id="278" name="Google Shape;278;p28" title="Screenshot_20251121_073101_Docs.jpg"/>
          <p:cNvPicPr preferRelativeResize="0"/>
          <p:nvPr/>
        </p:nvPicPr>
        <p:blipFill rotWithShape="1">
          <a:blip r:embed="rId4">
            <a:alphaModFix/>
          </a:blip>
          <a:srcRect b="51964" l="16151" r="25094" t="19497"/>
          <a:stretch/>
        </p:blipFill>
        <p:spPr>
          <a:xfrm>
            <a:off x="6848775" y="3360725"/>
            <a:ext cx="2237176" cy="2337152"/>
          </a:xfrm>
          <a:prstGeom prst="rect">
            <a:avLst/>
          </a:prstGeom>
          <a:noFill/>
          <a:ln>
            <a:noFill/>
          </a:ln>
        </p:spPr>
      </p:pic>
      <p:pic>
        <p:nvPicPr>
          <p:cNvPr id="279" name="Google Shape;279;p28"/>
          <p:cNvPicPr preferRelativeResize="0"/>
          <p:nvPr/>
        </p:nvPicPr>
        <p:blipFill rotWithShape="1">
          <a:blip r:embed="rId5">
            <a:alphaModFix/>
          </a:blip>
          <a:srcRect b="21513" l="0" r="0" t="0"/>
          <a:stretch/>
        </p:blipFill>
        <p:spPr>
          <a:xfrm>
            <a:off x="152400" y="1104150"/>
            <a:ext cx="6231001" cy="3543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1000"/>
                                        <p:tgtEl>
                                          <p:spTgt spid="276"/>
                                        </p:tgtEl>
                                        <p:attrNameLst>
                                          <p:attrName>ppt_w</p:attrName>
                                        </p:attrNameLst>
                                      </p:cBhvr>
                                      <p:tavLst>
                                        <p:tav fmla="" tm="0">
                                          <p:val>
                                            <p:strVal val="0"/>
                                          </p:val>
                                        </p:tav>
                                        <p:tav fmla="" tm="100000">
                                          <p:val>
                                            <p:strVal val="#ppt_w"/>
                                          </p:val>
                                        </p:tav>
                                      </p:tavLst>
                                    </p:anim>
                                    <p:anim calcmode="lin" valueType="num">
                                      <p:cBhvr additive="base">
                                        <p:cTn dur="1000"/>
                                        <p:tgtEl>
                                          <p:spTgt spid="27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9"/>
          <p:cNvSpPr/>
          <p:nvPr/>
        </p:nvSpPr>
        <p:spPr>
          <a:xfrm>
            <a:off x="63200" y="77444"/>
            <a:ext cx="8976662" cy="366554"/>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FFFF"/>
                </a:solidFill>
                <a:latin typeface="Arial"/>
              </a:rPr>
              <a:t>Propose Future 40ft x 40ft Indoor SERVICE area - MSE Machinery CANADA</a:t>
            </a:r>
          </a:p>
        </p:txBody>
      </p:sp>
      <p:pic>
        <p:nvPicPr>
          <p:cNvPr id="285" name="Google Shape;285;p29"/>
          <p:cNvPicPr preferRelativeResize="0"/>
          <p:nvPr/>
        </p:nvPicPr>
        <p:blipFill>
          <a:blip r:embed="rId3">
            <a:alphaModFix/>
          </a:blip>
          <a:stretch>
            <a:fillRect/>
          </a:stretch>
        </p:blipFill>
        <p:spPr>
          <a:xfrm>
            <a:off x="152400" y="2314361"/>
            <a:ext cx="6598689" cy="2152393"/>
          </a:xfrm>
          <a:prstGeom prst="rect">
            <a:avLst/>
          </a:prstGeom>
          <a:noFill/>
          <a:ln>
            <a:noFill/>
          </a:ln>
        </p:spPr>
      </p:pic>
      <p:pic>
        <p:nvPicPr>
          <p:cNvPr id="286" name="Google Shape;286;p29" title="Silos will have large banner advertising .jpg"/>
          <p:cNvPicPr preferRelativeResize="0"/>
          <p:nvPr/>
        </p:nvPicPr>
        <p:blipFill>
          <a:blip r:embed="rId4">
            <a:alphaModFix/>
          </a:blip>
          <a:stretch>
            <a:fillRect/>
          </a:stretch>
        </p:blipFill>
        <p:spPr>
          <a:xfrm>
            <a:off x="7082325" y="538042"/>
            <a:ext cx="1444352" cy="1083264"/>
          </a:xfrm>
          <a:prstGeom prst="rect">
            <a:avLst/>
          </a:prstGeom>
          <a:noFill/>
          <a:ln>
            <a:noFill/>
          </a:ln>
        </p:spPr>
      </p:pic>
      <p:sp>
        <p:nvSpPr>
          <p:cNvPr id="287" name="Google Shape;287;p29"/>
          <p:cNvSpPr txBox="1"/>
          <p:nvPr>
            <p:ph idx="4294967295" type="title"/>
          </p:nvPr>
        </p:nvSpPr>
        <p:spPr>
          <a:xfrm>
            <a:off x="297525" y="537976"/>
            <a:ext cx="6784800" cy="19971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Arial"/>
              <a:buChar char="●"/>
            </a:pPr>
            <a:r>
              <a:rPr b="0" lang="en" sz="1200">
                <a:latin typeface="Arial"/>
                <a:ea typeface="Arial"/>
                <a:cs typeface="Arial"/>
                <a:sym typeface="Arial"/>
              </a:rPr>
              <a:t>A 40ft x 40ft </a:t>
            </a:r>
            <a:r>
              <a:rPr b="0" lang="en" sz="1200">
                <a:latin typeface="Arial"/>
                <a:ea typeface="Arial"/>
                <a:cs typeface="Arial"/>
                <a:sym typeface="Arial"/>
              </a:rPr>
              <a:t>Quonset</a:t>
            </a:r>
            <a:r>
              <a:rPr b="0" lang="en" sz="1200">
                <a:latin typeface="Arial"/>
                <a:ea typeface="Arial"/>
                <a:cs typeface="Arial"/>
                <a:sym typeface="Arial"/>
              </a:rPr>
              <a:t> Building built </a:t>
            </a:r>
            <a:r>
              <a:rPr b="0" lang="en" sz="1200">
                <a:latin typeface="Arial"/>
                <a:ea typeface="Arial"/>
                <a:cs typeface="Arial"/>
                <a:sym typeface="Arial"/>
              </a:rPr>
              <a:t>on top</a:t>
            </a:r>
            <a:r>
              <a:rPr b="0" lang="en" sz="1200">
                <a:latin typeface="Arial"/>
                <a:ea typeface="Arial"/>
                <a:cs typeface="Arial"/>
                <a:sym typeface="Arial"/>
              </a:rPr>
              <a:t> of the existing concrete pad from original barn will be </a:t>
            </a:r>
            <a:r>
              <a:rPr b="0" lang="en" sz="1200">
                <a:latin typeface="Arial"/>
                <a:ea typeface="Arial"/>
                <a:cs typeface="Arial"/>
                <a:sym typeface="Arial"/>
              </a:rPr>
              <a:t>repurposed</a:t>
            </a:r>
            <a:r>
              <a:rPr b="0" lang="en" sz="1200">
                <a:latin typeface="Arial"/>
                <a:ea typeface="Arial"/>
                <a:cs typeface="Arial"/>
                <a:sym typeface="Arial"/>
              </a:rPr>
              <a:t> to service tractors and equipment outdoors</a:t>
            </a:r>
            <a:endParaRPr b="0"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0" lang="en" sz="1200">
                <a:latin typeface="Arial"/>
                <a:ea typeface="Arial"/>
                <a:cs typeface="Arial"/>
                <a:sym typeface="Arial"/>
              </a:rPr>
              <a:t>A earth BERM will be created on the West and South sides and will use materials from the barn location screening the area from sound and views from the road and surroundings neighbors.</a:t>
            </a:r>
            <a:endParaRPr b="0"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0" lang="en" sz="1200">
                <a:latin typeface="Arial"/>
                <a:ea typeface="Arial"/>
                <a:cs typeface="Arial"/>
                <a:sym typeface="Arial"/>
              </a:rPr>
              <a:t>Existing concrete protects the area from </a:t>
            </a:r>
            <a:r>
              <a:rPr b="0" lang="en" sz="1200">
                <a:latin typeface="Arial"/>
                <a:ea typeface="Arial"/>
                <a:cs typeface="Arial"/>
                <a:sym typeface="Arial"/>
              </a:rPr>
              <a:t>contaminated</a:t>
            </a:r>
            <a:r>
              <a:rPr b="0" lang="en" sz="1200">
                <a:latin typeface="Arial"/>
                <a:ea typeface="Arial"/>
                <a:cs typeface="Arial"/>
                <a:sym typeface="Arial"/>
              </a:rPr>
              <a:t> soaking into the ground and allows easy </a:t>
            </a:r>
            <a:r>
              <a:rPr b="0" lang="en" sz="1200">
                <a:latin typeface="Arial"/>
                <a:ea typeface="Arial"/>
                <a:cs typeface="Arial"/>
                <a:sym typeface="Arial"/>
              </a:rPr>
              <a:t>identification</a:t>
            </a:r>
            <a:r>
              <a:rPr b="0" lang="en" sz="1200">
                <a:latin typeface="Arial"/>
                <a:ea typeface="Arial"/>
                <a:cs typeface="Arial"/>
                <a:sym typeface="Arial"/>
              </a:rPr>
              <a:t> &amp; cleanup</a:t>
            </a:r>
            <a:endParaRPr b="0" sz="1200">
              <a:latin typeface="Arial"/>
              <a:ea typeface="Arial"/>
              <a:cs typeface="Arial"/>
              <a:sym typeface="Arial"/>
            </a:endParaRPr>
          </a:p>
        </p:txBody>
      </p:sp>
      <p:pic>
        <p:nvPicPr>
          <p:cNvPr id="288" name="Google Shape;288;p29" title="Screenshot_20251121_073101_Docs.jpg"/>
          <p:cNvPicPr preferRelativeResize="0"/>
          <p:nvPr/>
        </p:nvPicPr>
        <p:blipFill rotWithShape="1">
          <a:blip r:embed="rId5">
            <a:alphaModFix/>
          </a:blip>
          <a:srcRect b="51964" l="16151" r="25094" t="19497"/>
          <a:stretch/>
        </p:blipFill>
        <p:spPr>
          <a:xfrm>
            <a:off x="6751112" y="2129600"/>
            <a:ext cx="2237176" cy="2337152"/>
          </a:xfrm>
          <a:prstGeom prst="rect">
            <a:avLst/>
          </a:prstGeom>
          <a:noFill/>
          <a:ln>
            <a:noFill/>
          </a:ln>
        </p:spPr>
      </p:pic>
      <p:sp>
        <p:nvSpPr>
          <p:cNvPr id="289" name="Google Shape;289;p29"/>
          <p:cNvSpPr/>
          <p:nvPr/>
        </p:nvSpPr>
        <p:spPr>
          <a:xfrm>
            <a:off x="455825" y="4684825"/>
            <a:ext cx="8428301" cy="28162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LOTS OF ROOM TO GROW THE DEALERSHIP</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287">
                                            <p:txEl>
                                              <p:pRg end="0" st="0"/>
                                            </p:txEl>
                                          </p:spTgt>
                                        </p:tgtEl>
                                        <p:attrNameLst>
                                          <p:attrName>style.visibility</p:attrName>
                                        </p:attrNameLst>
                                      </p:cBhvr>
                                      <p:to>
                                        <p:strVal val="visible"/>
                                      </p:to>
                                    </p:set>
                                    <p:anim calcmode="lin" valueType="num">
                                      <p:cBhvr additive="base">
                                        <p:cTn dur="1000"/>
                                        <p:tgtEl>
                                          <p:spTgt spid="287">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287">
                                            <p:txEl>
                                              <p:pRg end="1" st="1"/>
                                            </p:txEl>
                                          </p:spTgt>
                                        </p:tgtEl>
                                        <p:attrNameLst>
                                          <p:attrName>style.visibility</p:attrName>
                                        </p:attrNameLst>
                                      </p:cBhvr>
                                      <p:to>
                                        <p:strVal val="visible"/>
                                      </p:to>
                                    </p:set>
                                    <p:anim calcmode="lin" valueType="num">
                                      <p:cBhvr additive="base">
                                        <p:cTn dur="1000"/>
                                        <p:tgtEl>
                                          <p:spTgt spid="287">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287">
                                            <p:txEl>
                                              <p:pRg end="2" st="2"/>
                                            </p:txEl>
                                          </p:spTgt>
                                        </p:tgtEl>
                                        <p:attrNameLst>
                                          <p:attrName>style.visibility</p:attrName>
                                        </p:attrNameLst>
                                      </p:cBhvr>
                                      <p:to>
                                        <p:strVal val="visible"/>
                                      </p:to>
                                    </p:set>
                                    <p:anim calcmode="lin" valueType="num">
                                      <p:cBhvr additive="base">
                                        <p:cTn dur="1000"/>
                                        <p:tgtEl>
                                          <p:spTgt spid="28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30"/>
          <p:cNvPicPr preferRelativeResize="0"/>
          <p:nvPr/>
        </p:nvPicPr>
        <p:blipFill>
          <a:blip r:embed="rId3">
            <a:alphaModFix/>
          </a:blip>
          <a:stretch>
            <a:fillRect/>
          </a:stretch>
        </p:blipFill>
        <p:spPr>
          <a:xfrm>
            <a:off x="0" y="624667"/>
            <a:ext cx="4572000" cy="5090335"/>
          </a:xfrm>
          <a:prstGeom prst="rect">
            <a:avLst/>
          </a:prstGeom>
          <a:noFill/>
          <a:ln>
            <a:noFill/>
          </a:ln>
        </p:spPr>
      </p:pic>
      <p:pic>
        <p:nvPicPr>
          <p:cNvPr id="295" name="Google Shape;295;p30"/>
          <p:cNvPicPr preferRelativeResize="0"/>
          <p:nvPr/>
        </p:nvPicPr>
        <p:blipFill>
          <a:blip r:embed="rId4">
            <a:alphaModFix/>
          </a:blip>
          <a:stretch>
            <a:fillRect/>
          </a:stretch>
        </p:blipFill>
        <p:spPr>
          <a:xfrm>
            <a:off x="4660300" y="624667"/>
            <a:ext cx="4483700" cy="5090333"/>
          </a:xfrm>
          <a:prstGeom prst="rect">
            <a:avLst/>
          </a:prstGeom>
          <a:noFill/>
          <a:ln>
            <a:noFill/>
          </a:ln>
        </p:spPr>
      </p:pic>
      <p:sp>
        <p:nvSpPr>
          <p:cNvPr id="296" name="Google Shape;296;p30"/>
          <p:cNvSpPr/>
          <p:nvPr/>
        </p:nvSpPr>
        <p:spPr>
          <a:xfrm>
            <a:off x="63200" y="77444"/>
            <a:ext cx="8976662" cy="366554"/>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FFFF"/>
                </a:solidFill>
                <a:latin typeface="Arial"/>
              </a:rPr>
              <a:t>Propose Future 40ft x 40ft Indoor SERVICE area - MSE Machinery CANADA</a:t>
            </a:r>
          </a:p>
        </p:txBody>
      </p:sp>
      <p:pic>
        <p:nvPicPr>
          <p:cNvPr id="297" name="Google Shape;297;p30" title="Screenshot_20251121_073101_Docs.jpg"/>
          <p:cNvPicPr preferRelativeResize="0"/>
          <p:nvPr/>
        </p:nvPicPr>
        <p:blipFill rotWithShape="1">
          <a:blip r:embed="rId5">
            <a:alphaModFix/>
          </a:blip>
          <a:srcRect b="51964" l="16151" r="25094" t="19497"/>
          <a:stretch/>
        </p:blipFill>
        <p:spPr>
          <a:xfrm>
            <a:off x="3572500" y="1209375"/>
            <a:ext cx="1690875" cy="15605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1" title="Silos will have large banner advertising .jpg"/>
          <p:cNvPicPr preferRelativeResize="0"/>
          <p:nvPr/>
        </p:nvPicPr>
        <p:blipFill rotWithShape="1">
          <a:blip r:embed="rId3">
            <a:alphaModFix/>
          </a:blip>
          <a:srcRect b="28016" l="0" r="0" t="0"/>
          <a:stretch/>
        </p:blipFill>
        <p:spPr>
          <a:xfrm>
            <a:off x="195825" y="722806"/>
            <a:ext cx="8649124" cy="4781998"/>
          </a:xfrm>
          <a:prstGeom prst="rect">
            <a:avLst/>
          </a:prstGeom>
          <a:noFill/>
          <a:ln>
            <a:noFill/>
          </a:ln>
        </p:spPr>
      </p:pic>
      <p:sp>
        <p:nvSpPr>
          <p:cNvPr id="303" name="Google Shape;303;p31"/>
          <p:cNvSpPr txBox="1"/>
          <p:nvPr/>
        </p:nvSpPr>
        <p:spPr>
          <a:xfrm>
            <a:off x="414900" y="819111"/>
            <a:ext cx="7973700" cy="612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b="1" i="1" lang="en" sz="2500" u="sng">
                <a:solidFill>
                  <a:srgbClr val="0000FF"/>
                </a:solidFill>
                <a:latin typeface="Lato"/>
                <a:ea typeface="Lato"/>
                <a:cs typeface="Lato"/>
                <a:sym typeface="Lato"/>
              </a:rPr>
              <a:t>Future Expansion of Indoor storage and showroom</a:t>
            </a:r>
            <a:endParaRPr b="1" i="1" sz="4300" u="sng">
              <a:solidFill>
                <a:srgbClr val="0000FF"/>
              </a:solidFill>
              <a:latin typeface="Raleway"/>
              <a:ea typeface="Raleway"/>
              <a:cs typeface="Raleway"/>
              <a:sym typeface="Raleway"/>
            </a:endParaRPr>
          </a:p>
        </p:txBody>
      </p:sp>
      <p:grpSp>
        <p:nvGrpSpPr>
          <p:cNvPr id="304" name="Google Shape;304;p31"/>
          <p:cNvGrpSpPr/>
          <p:nvPr/>
        </p:nvGrpSpPr>
        <p:grpSpPr>
          <a:xfrm>
            <a:off x="3252988" y="4574191"/>
            <a:ext cx="3149092" cy="535966"/>
            <a:chOff x="348925" y="2523732"/>
            <a:chExt cx="6754808" cy="1151129"/>
          </a:xfrm>
        </p:grpSpPr>
        <p:grpSp>
          <p:nvGrpSpPr>
            <p:cNvPr id="305" name="Google Shape;305;p31"/>
            <p:cNvGrpSpPr/>
            <p:nvPr/>
          </p:nvGrpSpPr>
          <p:grpSpPr>
            <a:xfrm>
              <a:off x="1793404" y="2523732"/>
              <a:ext cx="5310329" cy="1151129"/>
              <a:chOff x="4163575" y="158575"/>
              <a:chExt cx="3702900" cy="700200"/>
            </a:xfrm>
          </p:grpSpPr>
          <p:sp>
            <p:nvSpPr>
              <p:cNvPr id="306" name="Google Shape;306;p31"/>
              <p:cNvSpPr txBox="1"/>
              <p:nvPr/>
            </p:nvSpPr>
            <p:spPr>
              <a:xfrm>
                <a:off x="4163575" y="158575"/>
                <a:ext cx="3702900" cy="700200"/>
              </a:xfrm>
              <a:prstGeom prst="rect">
                <a:avLst/>
              </a:prstGeom>
              <a:solidFill>
                <a:schemeClr val="dk1"/>
              </a:solidFill>
              <a:ln cap="flat" cmpd="sng" w="21825">
                <a:solidFill>
                  <a:srgbClr val="000000"/>
                </a:solidFill>
                <a:prstDash val="solid"/>
                <a:round/>
                <a:headEnd len="sm" w="sm" type="none"/>
                <a:tailEnd len="sm" w="sm" type="none"/>
              </a:ln>
            </p:spPr>
            <p:txBody>
              <a:bodyPr anchorCtr="0" anchor="t" bIns="52425" lIns="52425" spcFirstLastPara="1" rIns="52425" wrap="square" tIns="52425">
                <a:noAutofit/>
              </a:bodyPr>
              <a:lstStyle/>
              <a:p>
                <a:pPr indent="0" lvl="0" marL="0" rtl="0" algn="l">
                  <a:spcBef>
                    <a:spcPts val="0"/>
                  </a:spcBef>
                  <a:spcAft>
                    <a:spcPts val="0"/>
                  </a:spcAft>
                  <a:buNone/>
                </a:pPr>
                <a:r>
                  <a:t/>
                </a:r>
                <a:endParaRPr sz="1031">
                  <a:solidFill>
                    <a:schemeClr val="dk2"/>
                  </a:solidFill>
                  <a:latin typeface="Lato"/>
                  <a:ea typeface="Lato"/>
                  <a:cs typeface="Lato"/>
                  <a:sym typeface="Lato"/>
                </a:endParaRPr>
              </a:p>
            </p:txBody>
          </p:sp>
          <p:sp>
            <p:nvSpPr>
              <p:cNvPr id="307" name="Google Shape;307;p31"/>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308" name="Google Shape;308;p31"/>
              <p:cNvPicPr preferRelativeResize="0"/>
              <p:nvPr/>
            </p:nvPicPr>
            <p:blipFill>
              <a:blip r:embed="rId4">
                <a:alphaModFix/>
              </a:blip>
              <a:stretch>
                <a:fillRect/>
              </a:stretch>
            </p:blipFill>
            <p:spPr>
              <a:xfrm>
                <a:off x="5676960" y="449989"/>
                <a:ext cx="174422" cy="198900"/>
              </a:xfrm>
              <a:prstGeom prst="rect">
                <a:avLst/>
              </a:prstGeom>
              <a:noFill/>
              <a:ln>
                <a:noFill/>
              </a:ln>
            </p:spPr>
          </p:pic>
        </p:grpSp>
        <p:pic>
          <p:nvPicPr>
            <p:cNvPr id="309" name="Google Shape;309;p31" title="Screenshot_20251121_074917_Docs.jpg"/>
            <p:cNvPicPr preferRelativeResize="0"/>
            <p:nvPr/>
          </p:nvPicPr>
          <p:blipFill rotWithShape="1">
            <a:blip r:embed="rId5">
              <a:alphaModFix/>
            </a:blip>
            <a:srcRect b="33242" l="0" r="0" t="24290"/>
            <a:stretch/>
          </p:blipFill>
          <p:spPr>
            <a:xfrm>
              <a:off x="348925" y="2523750"/>
              <a:ext cx="1316475" cy="1151099"/>
            </a:xfrm>
            <a:prstGeom prst="rect">
              <a:avLst/>
            </a:prstGeom>
            <a:noFill/>
            <a:ln cap="flat" cmpd="sng" w="21450">
              <a:solidFill>
                <a:schemeClr val="dk2"/>
              </a:solidFill>
              <a:prstDash val="solid"/>
              <a:round/>
              <a:headEnd len="sm" w="sm" type="none"/>
              <a:tailEnd len="sm" w="sm" type="none"/>
            </a:ln>
          </p:spPr>
        </p:pic>
      </p:grpSp>
      <p:pic>
        <p:nvPicPr>
          <p:cNvPr id="310" name="Google Shape;310;p31"/>
          <p:cNvPicPr preferRelativeResize="0"/>
          <p:nvPr/>
        </p:nvPicPr>
        <p:blipFill rotWithShape="1">
          <a:blip r:embed="rId6">
            <a:alphaModFix/>
          </a:blip>
          <a:srcRect b="3222" l="0" r="0" t="0"/>
          <a:stretch/>
        </p:blipFill>
        <p:spPr>
          <a:xfrm flipH="1">
            <a:off x="3253112" y="2448914"/>
            <a:ext cx="3148875" cy="21251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41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4"/>
          <p:cNvPicPr preferRelativeResize="0"/>
          <p:nvPr/>
        </p:nvPicPr>
        <p:blipFill>
          <a:blip r:embed="rId3">
            <a:alphaModFix/>
          </a:blip>
          <a:stretch>
            <a:fillRect/>
          </a:stretch>
        </p:blipFill>
        <p:spPr>
          <a:xfrm>
            <a:off x="0" y="4200667"/>
            <a:ext cx="2970450" cy="1514333"/>
          </a:xfrm>
          <a:prstGeom prst="rect">
            <a:avLst/>
          </a:prstGeom>
          <a:noFill/>
          <a:ln cap="flat" cmpd="sng" w="9525">
            <a:solidFill>
              <a:schemeClr val="dk2"/>
            </a:solidFill>
            <a:prstDash val="solid"/>
            <a:round/>
            <a:headEnd len="sm" w="sm" type="none"/>
            <a:tailEnd len="sm" w="sm" type="none"/>
          </a:ln>
        </p:spPr>
      </p:pic>
      <p:pic>
        <p:nvPicPr>
          <p:cNvPr id="93" name="Google Shape;93;p14"/>
          <p:cNvPicPr preferRelativeResize="0"/>
          <p:nvPr/>
        </p:nvPicPr>
        <p:blipFill>
          <a:blip r:embed="rId4">
            <a:alphaModFix/>
          </a:blip>
          <a:stretch>
            <a:fillRect/>
          </a:stretch>
        </p:blipFill>
        <p:spPr>
          <a:xfrm>
            <a:off x="4795150" y="1396111"/>
            <a:ext cx="2971800" cy="1750219"/>
          </a:xfrm>
          <a:prstGeom prst="rect">
            <a:avLst/>
          </a:prstGeom>
          <a:noFill/>
          <a:ln cap="flat" cmpd="sng" w="9525">
            <a:solidFill>
              <a:schemeClr val="dk2"/>
            </a:solidFill>
            <a:prstDash val="solid"/>
            <a:round/>
            <a:headEnd len="sm" w="sm" type="none"/>
            <a:tailEnd len="sm" w="sm" type="none"/>
          </a:ln>
        </p:spPr>
      </p:pic>
      <p:pic>
        <p:nvPicPr>
          <p:cNvPr id="94" name="Google Shape;94;p14"/>
          <p:cNvPicPr preferRelativeResize="0"/>
          <p:nvPr/>
        </p:nvPicPr>
        <p:blipFill>
          <a:blip r:embed="rId5">
            <a:alphaModFix/>
          </a:blip>
          <a:stretch>
            <a:fillRect/>
          </a:stretch>
        </p:blipFill>
        <p:spPr>
          <a:xfrm>
            <a:off x="6112600" y="3492917"/>
            <a:ext cx="2131314" cy="1385606"/>
          </a:xfrm>
          <a:prstGeom prst="rect">
            <a:avLst/>
          </a:prstGeom>
          <a:noFill/>
          <a:ln cap="flat" cmpd="sng" w="9525">
            <a:solidFill>
              <a:schemeClr val="dk2"/>
            </a:solidFill>
            <a:prstDash val="solid"/>
            <a:round/>
            <a:headEnd len="sm" w="sm" type="none"/>
            <a:tailEnd len="sm" w="sm" type="none"/>
          </a:ln>
        </p:spPr>
      </p:pic>
      <p:pic>
        <p:nvPicPr>
          <p:cNvPr id="95" name="Google Shape;95;p14"/>
          <p:cNvPicPr preferRelativeResize="0"/>
          <p:nvPr/>
        </p:nvPicPr>
        <p:blipFill>
          <a:blip r:embed="rId6">
            <a:alphaModFix/>
          </a:blip>
          <a:stretch>
            <a:fillRect/>
          </a:stretch>
        </p:blipFill>
        <p:spPr>
          <a:xfrm>
            <a:off x="3638594" y="3292716"/>
            <a:ext cx="1986525" cy="773213"/>
          </a:xfrm>
          <a:prstGeom prst="rect">
            <a:avLst/>
          </a:prstGeom>
          <a:noFill/>
          <a:ln cap="flat" cmpd="sng" w="9525">
            <a:solidFill>
              <a:schemeClr val="dk2"/>
            </a:solidFill>
            <a:prstDash val="solid"/>
            <a:round/>
            <a:headEnd len="sm" w="sm" type="none"/>
            <a:tailEnd len="sm" w="sm" type="none"/>
          </a:ln>
        </p:spPr>
      </p:pic>
      <p:pic>
        <p:nvPicPr>
          <p:cNvPr id="96" name="Google Shape;96;p14"/>
          <p:cNvPicPr preferRelativeResize="0"/>
          <p:nvPr/>
        </p:nvPicPr>
        <p:blipFill rotWithShape="1">
          <a:blip r:embed="rId7">
            <a:alphaModFix/>
          </a:blip>
          <a:srcRect b="0" l="-546" r="-576" t="0"/>
          <a:stretch/>
        </p:blipFill>
        <p:spPr>
          <a:xfrm>
            <a:off x="5573725" y="0"/>
            <a:ext cx="3570276" cy="2119000"/>
          </a:xfrm>
          <a:prstGeom prst="rect">
            <a:avLst/>
          </a:prstGeom>
          <a:noFill/>
          <a:ln cap="flat" cmpd="sng" w="9525">
            <a:solidFill>
              <a:schemeClr val="dk2"/>
            </a:solidFill>
            <a:prstDash val="solid"/>
            <a:round/>
            <a:headEnd len="sm" w="sm" type="none"/>
            <a:tailEnd len="sm" w="sm" type="none"/>
          </a:ln>
        </p:spPr>
      </p:pic>
      <p:pic>
        <p:nvPicPr>
          <p:cNvPr id="97" name="Google Shape;97;p14" title="20251028_090901.jpg"/>
          <p:cNvPicPr preferRelativeResize="0"/>
          <p:nvPr/>
        </p:nvPicPr>
        <p:blipFill>
          <a:blip r:embed="rId8">
            <a:alphaModFix/>
          </a:blip>
          <a:stretch>
            <a:fillRect/>
          </a:stretch>
        </p:blipFill>
        <p:spPr>
          <a:xfrm flipH="1">
            <a:off x="-4" y="2119001"/>
            <a:ext cx="2790950" cy="1860639"/>
          </a:xfrm>
          <a:prstGeom prst="rect">
            <a:avLst/>
          </a:prstGeom>
          <a:noFill/>
          <a:ln cap="flat" cmpd="sng" w="9525">
            <a:solidFill>
              <a:schemeClr val="dk2"/>
            </a:solidFill>
            <a:prstDash val="solid"/>
            <a:round/>
            <a:headEnd len="sm" w="sm" type="none"/>
            <a:tailEnd len="sm" w="sm" type="none"/>
          </a:ln>
        </p:spPr>
      </p:pic>
      <p:pic>
        <p:nvPicPr>
          <p:cNvPr id="98" name="Google Shape;98;p14"/>
          <p:cNvPicPr preferRelativeResize="0"/>
          <p:nvPr/>
        </p:nvPicPr>
        <p:blipFill>
          <a:blip r:embed="rId9">
            <a:alphaModFix/>
          </a:blip>
          <a:stretch>
            <a:fillRect/>
          </a:stretch>
        </p:blipFill>
        <p:spPr>
          <a:xfrm>
            <a:off x="2603275" y="4438217"/>
            <a:ext cx="2970449" cy="1039241"/>
          </a:xfrm>
          <a:prstGeom prst="rect">
            <a:avLst/>
          </a:prstGeom>
          <a:noFill/>
          <a:ln cap="flat" cmpd="sng" w="9525">
            <a:solidFill>
              <a:schemeClr val="dk2"/>
            </a:solidFill>
            <a:prstDash val="solid"/>
            <a:round/>
            <a:headEnd len="sm" w="sm" type="none"/>
            <a:tailEnd len="sm" w="sm" type="none"/>
          </a:ln>
        </p:spPr>
      </p:pic>
      <p:pic>
        <p:nvPicPr>
          <p:cNvPr id="99" name="Google Shape;99;p14"/>
          <p:cNvPicPr preferRelativeResize="0"/>
          <p:nvPr/>
        </p:nvPicPr>
        <p:blipFill>
          <a:blip r:embed="rId10">
            <a:alphaModFix/>
          </a:blip>
          <a:stretch>
            <a:fillRect/>
          </a:stretch>
        </p:blipFill>
        <p:spPr>
          <a:xfrm>
            <a:off x="2245050" y="1908215"/>
            <a:ext cx="1986526" cy="1058877"/>
          </a:xfrm>
          <a:prstGeom prst="rect">
            <a:avLst/>
          </a:prstGeom>
          <a:noFill/>
          <a:ln cap="flat" cmpd="sng" w="9525">
            <a:solidFill>
              <a:schemeClr val="dk2"/>
            </a:solidFill>
            <a:prstDash val="solid"/>
            <a:round/>
            <a:headEnd len="sm" w="sm" type="none"/>
            <a:tailEnd len="sm" w="sm" type="none"/>
          </a:ln>
        </p:spPr>
      </p:pic>
      <p:pic>
        <p:nvPicPr>
          <p:cNvPr id="100" name="Google Shape;100;p14"/>
          <p:cNvPicPr preferRelativeResize="0"/>
          <p:nvPr/>
        </p:nvPicPr>
        <p:blipFill>
          <a:blip r:embed="rId11">
            <a:alphaModFix/>
          </a:blip>
          <a:stretch>
            <a:fillRect/>
          </a:stretch>
        </p:blipFill>
        <p:spPr>
          <a:xfrm>
            <a:off x="58725" y="752695"/>
            <a:ext cx="1258293" cy="1022175"/>
          </a:xfrm>
          <a:prstGeom prst="rect">
            <a:avLst/>
          </a:prstGeom>
          <a:noFill/>
          <a:ln cap="flat" cmpd="sng" w="9525">
            <a:solidFill>
              <a:schemeClr val="dk2"/>
            </a:solidFill>
            <a:prstDash val="solid"/>
            <a:round/>
            <a:headEnd len="sm" w="sm" type="none"/>
            <a:tailEnd len="sm" w="sm" type="none"/>
          </a:ln>
        </p:spPr>
      </p:pic>
      <p:pic>
        <p:nvPicPr>
          <p:cNvPr id="101" name="Google Shape;101;p14"/>
          <p:cNvPicPr preferRelativeResize="0"/>
          <p:nvPr/>
        </p:nvPicPr>
        <p:blipFill rotWithShape="1">
          <a:blip r:embed="rId12">
            <a:alphaModFix/>
          </a:blip>
          <a:srcRect b="0" l="0" r="0" t="18633"/>
          <a:stretch/>
        </p:blipFill>
        <p:spPr>
          <a:xfrm>
            <a:off x="3256693" y="517834"/>
            <a:ext cx="3127832" cy="1514333"/>
          </a:xfrm>
          <a:prstGeom prst="rect">
            <a:avLst/>
          </a:prstGeom>
          <a:noFill/>
          <a:ln cap="flat" cmpd="sng" w="9525">
            <a:solidFill>
              <a:schemeClr val="dk2"/>
            </a:solidFill>
            <a:prstDash val="solid"/>
            <a:round/>
            <a:headEnd len="sm" w="sm" type="none"/>
            <a:tailEnd len="sm" w="sm" type="none"/>
          </a:ln>
        </p:spPr>
      </p:pic>
      <p:grpSp>
        <p:nvGrpSpPr>
          <p:cNvPr id="102" name="Google Shape;102;p14"/>
          <p:cNvGrpSpPr/>
          <p:nvPr/>
        </p:nvGrpSpPr>
        <p:grpSpPr>
          <a:xfrm>
            <a:off x="32790" y="1975924"/>
            <a:ext cx="8921334" cy="1039186"/>
            <a:chOff x="1629078" y="3144612"/>
            <a:chExt cx="8212587" cy="860966"/>
          </a:xfrm>
        </p:grpSpPr>
        <p:grpSp>
          <p:nvGrpSpPr>
            <p:cNvPr id="103" name="Google Shape;103;p14"/>
            <p:cNvGrpSpPr/>
            <p:nvPr/>
          </p:nvGrpSpPr>
          <p:grpSpPr>
            <a:xfrm>
              <a:off x="2677475" y="3144612"/>
              <a:ext cx="7164190" cy="860966"/>
              <a:chOff x="4163581" y="158572"/>
              <a:chExt cx="4995600" cy="700200"/>
            </a:xfrm>
          </p:grpSpPr>
          <p:sp>
            <p:nvSpPr>
              <p:cNvPr id="104" name="Google Shape;104;p14"/>
              <p:cNvSpPr txBox="1"/>
              <p:nvPr/>
            </p:nvSpPr>
            <p:spPr>
              <a:xfrm>
                <a:off x="4163581" y="158572"/>
                <a:ext cx="4995600" cy="700200"/>
              </a:xfrm>
              <a:prstGeom prst="rect">
                <a:avLst/>
              </a:prstGeom>
              <a:solidFill>
                <a:schemeClr val="dk1"/>
              </a:solidFill>
              <a:ln cap="flat" cmpd="sng" w="56600">
                <a:solidFill>
                  <a:srgbClr val="000000"/>
                </a:solidFill>
                <a:prstDash val="solid"/>
                <a:round/>
                <a:headEnd len="sm" w="sm" type="none"/>
                <a:tailEnd len="sm" w="sm" type="none"/>
              </a:ln>
            </p:spPr>
            <p:txBody>
              <a:bodyPr anchorCtr="0" anchor="t" bIns="135850" lIns="135850" spcFirstLastPara="1" rIns="135850" wrap="square" tIns="135850">
                <a:noAutofit/>
              </a:bodyPr>
              <a:lstStyle/>
              <a:p>
                <a:pPr indent="0" lvl="0" marL="0" rtl="0" algn="l">
                  <a:spcBef>
                    <a:spcPts val="0"/>
                  </a:spcBef>
                  <a:spcAft>
                    <a:spcPts val="0"/>
                  </a:spcAft>
                  <a:buNone/>
                </a:pPr>
                <a:r>
                  <a:t/>
                </a:r>
                <a:endParaRPr sz="2674">
                  <a:solidFill>
                    <a:schemeClr val="dk2"/>
                  </a:solidFill>
                  <a:latin typeface="Lato"/>
                  <a:ea typeface="Lato"/>
                  <a:cs typeface="Lato"/>
                  <a:sym typeface="Lato"/>
                </a:endParaRPr>
              </a:p>
            </p:txBody>
          </p:sp>
          <p:sp>
            <p:nvSpPr>
              <p:cNvPr id="105" name="Google Shape;105;p14"/>
              <p:cNvSpPr/>
              <p:nvPr/>
            </p:nvSpPr>
            <p:spPr>
              <a:xfrm>
                <a:off x="4254982" y="364859"/>
                <a:ext cx="4728637" cy="287634"/>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106" name="Google Shape;106;p14"/>
              <p:cNvPicPr preferRelativeResize="0"/>
              <p:nvPr/>
            </p:nvPicPr>
            <p:blipFill>
              <a:blip r:embed="rId13">
                <a:alphaModFix/>
              </a:blip>
              <a:stretch>
                <a:fillRect/>
              </a:stretch>
            </p:blipFill>
            <p:spPr>
              <a:xfrm>
                <a:off x="6288738" y="430034"/>
                <a:ext cx="174422" cy="198900"/>
              </a:xfrm>
              <a:prstGeom prst="rect">
                <a:avLst/>
              </a:prstGeom>
              <a:noFill/>
              <a:ln>
                <a:noFill/>
              </a:ln>
            </p:spPr>
          </p:pic>
        </p:grpSp>
        <p:pic>
          <p:nvPicPr>
            <p:cNvPr id="107" name="Google Shape;107;p14" title="Screenshot_20251121_074917_Docs.jpg"/>
            <p:cNvPicPr preferRelativeResize="0"/>
            <p:nvPr/>
          </p:nvPicPr>
          <p:blipFill rotWithShape="1">
            <a:blip r:embed="rId14">
              <a:alphaModFix/>
            </a:blip>
            <a:srcRect b="33242" l="0" r="0" t="24290"/>
            <a:stretch/>
          </p:blipFill>
          <p:spPr>
            <a:xfrm>
              <a:off x="1629078" y="3146772"/>
              <a:ext cx="940668" cy="856632"/>
            </a:xfrm>
            <a:prstGeom prst="rect">
              <a:avLst/>
            </a:prstGeom>
            <a:noFill/>
            <a:ln cap="flat" cmpd="sng" w="55625">
              <a:solidFill>
                <a:schemeClr val="dk2"/>
              </a:solidFill>
              <a:prstDash val="solid"/>
              <a:round/>
              <a:headEnd len="sm" w="sm" type="none"/>
              <a:tailEnd len="sm" w="sm" type="none"/>
            </a:ln>
          </p:spPr>
        </p:pic>
      </p:grpSp>
      <p:sp>
        <p:nvSpPr>
          <p:cNvPr id="108" name="Google Shape;108;p14"/>
          <p:cNvSpPr txBox="1"/>
          <p:nvPr/>
        </p:nvSpPr>
        <p:spPr>
          <a:xfrm>
            <a:off x="1218050" y="4257528"/>
            <a:ext cx="6230100" cy="6393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A place with LOTS of PEOPLE doing LOTS of different THINGS using LOTS of EQUIPMENT</a:t>
            </a:r>
            <a:endParaRPr sz="1800">
              <a:solidFill>
                <a:schemeClr val="dk2"/>
              </a:solidFill>
              <a:latin typeface="Lato"/>
              <a:ea typeface="Lato"/>
              <a:cs typeface="Lato"/>
              <a:sym typeface="Lato"/>
            </a:endParaRPr>
          </a:p>
        </p:txBody>
      </p:sp>
      <p:sp>
        <p:nvSpPr>
          <p:cNvPr id="109" name="Google Shape;109;p14"/>
          <p:cNvSpPr txBox="1"/>
          <p:nvPr/>
        </p:nvSpPr>
        <p:spPr>
          <a:xfrm>
            <a:off x="27213" y="30242"/>
            <a:ext cx="8932500" cy="4638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u="sng">
                <a:solidFill>
                  <a:schemeClr val="dk2"/>
                </a:solidFill>
                <a:latin typeface="Lato"/>
                <a:ea typeface="Lato"/>
                <a:cs typeface="Lato"/>
                <a:sym typeface="Lato"/>
              </a:rPr>
              <a:t>Existing Rural Character  is an important selling feature of MSE Machinery </a:t>
            </a:r>
            <a:endParaRPr sz="1800">
              <a:solidFill>
                <a:schemeClr val="dk2"/>
              </a:solidFill>
            </a:endParaRPr>
          </a:p>
        </p:txBody>
      </p:sp>
      <p:sp>
        <p:nvSpPr>
          <p:cNvPr id="110" name="Google Shape;110;p14"/>
          <p:cNvSpPr txBox="1"/>
          <p:nvPr/>
        </p:nvSpPr>
        <p:spPr>
          <a:xfrm>
            <a:off x="1918950" y="1631389"/>
            <a:ext cx="5970600" cy="5814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FF0000"/>
                </a:solidFill>
                <a:latin typeface="Lato"/>
                <a:ea typeface="Lato"/>
                <a:cs typeface="Lato"/>
                <a:sym typeface="Lato"/>
              </a:rPr>
              <a:t>WELCOME</a:t>
            </a:r>
            <a:r>
              <a:rPr b="1" lang="en" sz="2500">
                <a:solidFill>
                  <a:srgbClr val="FF0000"/>
                </a:solidFill>
                <a:latin typeface="Lato"/>
                <a:ea typeface="Lato"/>
                <a:cs typeface="Lato"/>
                <a:sym typeface="Lato"/>
              </a:rPr>
              <a:t>  to Ontario’s Lake Country</a:t>
            </a:r>
            <a:endParaRPr b="1" sz="2500">
              <a:solidFill>
                <a:srgbClr val="FF0000"/>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2"/>
          <p:cNvSpPr txBox="1"/>
          <p:nvPr>
            <p:ph idx="4294967295" type="title"/>
          </p:nvPr>
        </p:nvSpPr>
        <p:spPr>
          <a:xfrm>
            <a:off x="0" y="717625"/>
            <a:ext cx="9144000" cy="1291800"/>
          </a:xfrm>
          <a:prstGeom prst="rect">
            <a:avLst/>
          </a:prstGeom>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SzPts val="900"/>
              <a:buFont typeface="Arial"/>
              <a:buChar char="●"/>
            </a:pPr>
            <a:r>
              <a:rPr b="0" lang="en" sz="1200">
                <a:latin typeface="Arial"/>
                <a:ea typeface="Arial"/>
                <a:cs typeface="Arial"/>
                <a:sym typeface="Arial"/>
              </a:rPr>
              <a:t>Beautiful, landscaped gardens to greet customers in friendly and welcoming countryside atmosphere. </a:t>
            </a:r>
            <a:endParaRPr b="0"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0" lang="en" sz="1200">
                <a:latin typeface="Arial"/>
                <a:ea typeface="Arial"/>
                <a:cs typeface="Arial"/>
                <a:sym typeface="Arial"/>
              </a:rPr>
              <a:t>Paved driveway and parking lot for 4 vehicles.  Additional parking on Turn-around area.</a:t>
            </a:r>
            <a:endParaRPr b="0"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0" lang="en" sz="1200">
                <a:latin typeface="Arial"/>
                <a:ea typeface="Arial"/>
                <a:cs typeface="Arial"/>
                <a:sym typeface="Arial"/>
              </a:rPr>
              <a:t>New concrete stone sidewalk added to access the indoor heated and cold storage areas and indoor service areas</a:t>
            </a:r>
            <a:endParaRPr b="0" sz="1200">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0" lang="en" sz="1200">
                <a:latin typeface="Arial"/>
                <a:ea typeface="Arial"/>
                <a:cs typeface="Arial"/>
                <a:sym typeface="Arial"/>
              </a:rPr>
              <a:t>2 tractors will be parked in the outdoor space to display equipment in summer time.  Equipment moved inside to showroom for remaining wet and winter seasons.</a:t>
            </a:r>
            <a:endParaRPr b="0" sz="1700">
              <a:latin typeface="Arial"/>
              <a:ea typeface="Arial"/>
              <a:cs typeface="Arial"/>
              <a:sym typeface="Arial"/>
            </a:endParaRPr>
          </a:p>
        </p:txBody>
      </p:sp>
      <p:sp>
        <p:nvSpPr>
          <p:cNvPr id="316" name="Google Shape;316;p32"/>
          <p:cNvSpPr/>
          <p:nvPr/>
        </p:nvSpPr>
        <p:spPr>
          <a:xfrm>
            <a:off x="140675" y="318308"/>
            <a:ext cx="8689522" cy="289610"/>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FFFF"/>
                </a:solidFill>
                <a:latin typeface="Arial"/>
              </a:rPr>
              <a:t>EXISTING Outdoor Parking area - MSE Machinery CANADA</a:t>
            </a:r>
          </a:p>
        </p:txBody>
      </p:sp>
      <p:pic>
        <p:nvPicPr>
          <p:cNvPr id="317" name="Google Shape;317;p32" title="paved driveway to showroom 2.jpg"/>
          <p:cNvPicPr preferRelativeResize="0"/>
          <p:nvPr/>
        </p:nvPicPr>
        <p:blipFill>
          <a:blip r:embed="rId3">
            <a:alphaModFix/>
          </a:blip>
          <a:stretch>
            <a:fillRect/>
          </a:stretch>
        </p:blipFill>
        <p:spPr>
          <a:xfrm>
            <a:off x="5415300" y="3893499"/>
            <a:ext cx="3728701" cy="1730058"/>
          </a:xfrm>
          <a:prstGeom prst="rect">
            <a:avLst/>
          </a:prstGeom>
          <a:noFill/>
          <a:ln>
            <a:noFill/>
          </a:ln>
        </p:spPr>
      </p:pic>
      <p:pic>
        <p:nvPicPr>
          <p:cNvPr id="318" name="Google Shape;318;p32" title="Paved driveway and parking lot area.jpg"/>
          <p:cNvPicPr preferRelativeResize="0"/>
          <p:nvPr/>
        </p:nvPicPr>
        <p:blipFill>
          <a:blip r:embed="rId4">
            <a:alphaModFix/>
          </a:blip>
          <a:stretch>
            <a:fillRect/>
          </a:stretch>
        </p:blipFill>
        <p:spPr>
          <a:xfrm>
            <a:off x="5415299" y="1918084"/>
            <a:ext cx="3728701" cy="2054108"/>
          </a:xfrm>
          <a:prstGeom prst="rect">
            <a:avLst/>
          </a:prstGeom>
          <a:noFill/>
          <a:ln>
            <a:noFill/>
          </a:ln>
        </p:spPr>
      </p:pic>
      <p:pic>
        <p:nvPicPr>
          <p:cNvPr id="319" name="Google Shape;319;p32"/>
          <p:cNvPicPr preferRelativeResize="0"/>
          <p:nvPr/>
        </p:nvPicPr>
        <p:blipFill rotWithShape="1">
          <a:blip r:embed="rId5">
            <a:alphaModFix/>
          </a:blip>
          <a:srcRect b="0" l="0" r="3799" t="0"/>
          <a:stretch/>
        </p:blipFill>
        <p:spPr>
          <a:xfrm>
            <a:off x="431100" y="2119000"/>
            <a:ext cx="4984199" cy="3595999"/>
          </a:xfrm>
          <a:prstGeom prst="rect">
            <a:avLst/>
          </a:prstGeom>
          <a:noFill/>
          <a:ln>
            <a:noFill/>
          </a:ln>
        </p:spPr>
      </p:pic>
      <p:sp>
        <p:nvSpPr>
          <p:cNvPr id="320" name="Google Shape;320;p32"/>
          <p:cNvSpPr txBox="1"/>
          <p:nvPr/>
        </p:nvSpPr>
        <p:spPr>
          <a:xfrm>
            <a:off x="3335400" y="2211667"/>
            <a:ext cx="2079900" cy="1291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pic>
        <p:nvPicPr>
          <p:cNvPr id="321" name="Google Shape;321;p32" title="Screenshot_20251121_073101_Docs.jpg"/>
          <p:cNvPicPr preferRelativeResize="0"/>
          <p:nvPr/>
        </p:nvPicPr>
        <p:blipFill rotWithShape="1">
          <a:blip r:embed="rId6">
            <a:alphaModFix/>
          </a:blip>
          <a:srcRect b="51964" l="16151" r="25094" t="19497"/>
          <a:stretch/>
        </p:blipFill>
        <p:spPr>
          <a:xfrm>
            <a:off x="3490000" y="2119128"/>
            <a:ext cx="1409174" cy="16309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315">
                                            <p:txEl>
                                              <p:pRg end="0" st="0"/>
                                            </p:txEl>
                                          </p:spTgt>
                                        </p:tgtEl>
                                        <p:attrNameLst>
                                          <p:attrName>style.visibility</p:attrName>
                                        </p:attrNameLst>
                                      </p:cBhvr>
                                      <p:to>
                                        <p:strVal val="visible"/>
                                      </p:to>
                                    </p:set>
                                    <p:anim calcmode="lin" valueType="num">
                                      <p:cBhvr additive="base">
                                        <p:cTn dur="1000"/>
                                        <p:tgtEl>
                                          <p:spTgt spid="315">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15">
                                            <p:txEl>
                                              <p:pRg end="1" st="1"/>
                                            </p:txEl>
                                          </p:spTgt>
                                        </p:tgtEl>
                                        <p:attrNameLst>
                                          <p:attrName>style.visibility</p:attrName>
                                        </p:attrNameLst>
                                      </p:cBhvr>
                                      <p:to>
                                        <p:strVal val="visible"/>
                                      </p:to>
                                    </p:set>
                                    <p:anim calcmode="lin" valueType="num">
                                      <p:cBhvr additive="base">
                                        <p:cTn dur="1000"/>
                                        <p:tgtEl>
                                          <p:spTgt spid="315">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315">
                                            <p:txEl>
                                              <p:pRg end="2" st="2"/>
                                            </p:txEl>
                                          </p:spTgt>
                                        </p:tgtEl>
                                        <p:attrNameLst>
                                          <p:attrName>style.visibility</p:attrName>
                                        </p:attrNameLst>
                                      </p:cBhvr>
                                      <p:to>
                                        <p:strVal val="visible"/>
                                      </p:to>
                                    </p:set>
                                    <p:anim calcmode="lin" valueType="num">
                                      <p:cBhvr additive="base">
                                        <p:cTn dur="1000"/>
                                        <p:tgtEl>
                                          <p:spTgt spid="315">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315">
                                            <p:txEl>
                                              <p:pRg end="3" st="3"/>
                                            </p:txEl>
                                          </p:spTgt>
                                        </p:tgtEl>
                                        <p:attrNameLst>
                                          <p:attrName>style.visibility</p:attrName>
                                        </p:attrNameLst>
                                      </p:cBhvr>
                                      <p:to>
                                        <p:strVal val="visible"/>
                                      </p:to>
                                    </p:set>
                                    <p:anim calcmode="lin" valueType="num">
                                      <p:cBhvr additive="base">
                                        <p:cTn dur="1000"/>
                                        <p:tgtEl>
                                          <p:spTgt spid="315">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33" title="Service Bay and Shop door entrance 2.jpg"/>
          <p:cNvPicPr preferRelativeResize="0"/>
          <p:nvPr/>
        </p:nvPicPr>
        <p:blipFill>
          <a:blip r:embed="rId3">
            <a:alphaModFix/>
          </a:blip>
          <a:stretch>
            <a:fillRect/>
          </a:stretch>
        </p:blipFill>
        <p:spPr>
          <a:xfrm>
            <a:off x="108025" y="3080917"/>
            <a:ext cx="4395628" cy="2408667"/>
          </a:xfrm>
          <a:prstGeom prst="rect">
            <a:avLst/>
          </a:prstGeom>
          <a:noFill/>
          <a:ln>
            <a:noFill/>
          </a:ln>
        </p:spPr>
      </p:pic>
      <p:pic>
        <p:nvPicPr>
          <p:cNvPr id="327" name="Google Shape;327;p33" title="Paved driveway and parking lot area.jpg"/>
          <p:cNvPicPr preferRelativeResize="0"/>
          <p:nvPr/>
        </p:nvPicPr>
        <p:blipFill>
          <a:blip r:embed="rId4">
            <a:alphaModFix/>
          </a:blip>
          <a:stretch>
            <a:fillRect/>
          </a:stretch>
        </p:blipFill>
        <p:spPr>
          <a:xfrm>
            <a:off x="4640900" y="1010084"/>
            <a:ext cx="4395628" cy="1983333"/>
          </a:xfrm>
          <a:prstGeom prst="rect">
            <a:avLst/>
          </a:prstGeom>
          <a:noFill/>
          <a:ln>
            <a:noFill/>
          </a:ln>
        </p:spPr>
      </p:pic>
      <p:pic>
        <p:nvPicPr>
          <p:cNvPr id="328" name="Google Shape;328;p33" title="Outdoor Equipment demonstration area.jpg"/>
          <p:cNvPicPr preferRelativeResize="0"/>
          <p:nvPr/>
        </p:nvPicPr>
        <p:blipFill>
          <a:blip r:embed="rId5">
            <a:alphaModFix/>
          </a:blip>
          <a:stretch>
            <a:fillRect/>
          </a:stretch>
        </p:blipFill>
        <p:spPr>
          <a:xfrm>
            <a:off x="108025" y="983901"/>
            <a:ext cx="4395628" cy="2035695"/>
          </a:xfrm>
          <a:prstGeom prst="rect">
            <a:avLst/>
          </a:prstGeom>
          <a:noFill/>
          <a:ln>
            <a:noFill/>
          </a:ln>
        </p:spPr>
      </p:pic>
      <p:pic>
        <p:nvPicPr>
          <p:cNvPr id="329" name="Google Shape;329;p33" title="Showroom Entrance 4.jpg"/>
          <p:cNvPicPr preferRelativeResize="0"/>
          <p:nvPr/>
        </p:nvPicPr>
        <p:blipFill>
          <a:blip r:embed="rId6">
            <a:alphaModFix/>
          </a:blip>
          <a:stretch>
            <a:fillRect/>
          </a:stretch>
        </p:blipFill>
        <p:spPr>
          <a:xfrm>
            <a:off x="4640925" y="3080917"/>
            <a:ext cx="4395628" cy="2408667"/>
          </a:xfrm>
          <a:prstGeom prst="rect">
            <a:avLst/>
          </a:prstGeom>
          <a:noFill/>
          <a:ln>
            <a:noFill/>
          </a:ln>
        </p:spPr>
      </p:pic>
      <p:sp>
        <p:nvSpPr>
          <p:cNvPr id="330" name="Google Shape;330;p33"/>
          <p:cNvSpPr txBox="1"/>
          <p:nvPr/>
        </p:nvSpPr>
        <p:spPr>
          <a:xfrm>
            <a:off x="1319363" y="957722"/>
            <a:ext cx="2172600" cy="4047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u="sng">
                <a:solidFill>
                  <a:schemeClr val="dk2"/>
                </a:solidFill>
                <a:latin typeface="Lato"/>
                <a:ea typeface="Lato"/>
                <a:cs typeface="Lato"/>
                <a:sym typeface="Lato"/>
              </a:rPr>
              <a:t>Outdoor Showroom AREA</a:t>
            </a:r>
            <a:endParaRPr b="1" sz="1100" u="sng">
              <a:solidFill>
                <a:schemeClr val="dk2"/>
              </a:solidFill>
              <a:latin typeface="Lato"/>
              <a:ea typeface="Lato"/>
              <a:cs typeface="Lato"/>
              <a:sym typeface="Lato"/>
            </a:endParaRPr>
          </a:p>
        </p:txBody>
      </p:sp>
      <p:sp>
        <p:nvSpPr>
          <p:cNvPr id="331" name="Google Shape;331;p33"/>
          <p:cNvSpPr txBox="1"/>
          <p:nvPr/>
        </p:nvSpPr>
        <p:spPr>
          <a:xfrm>
            <a:off x="5665913" y="1010083"/>
            <a:ext cx="2172600" cy="4047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u="sng">
                <a:solidFill>
                  <a:schemeClr val="dk2"/>
                </a:solidFill>
                <a:latin typeface="Lato"/>
                <a:ea typeface="Lato"/>
                <a:cs typeface="Lato"/>
                <a:sym typeface="Lato"/>
              </a:rPr>
              <a:t>Paved Parking Lot</a:t>
            </a:r>
            <a:endParaRPr b="1" sz="1100" u="sng">
              <a:solidFill>
                <a:schemeClr val="dk2"/>
              </a:solidFill>
              <a:latin typeface="Lato"/>
              <a:ea typeface="Lato"/>
              <a:cs typeface="Lato"/>
              <a:sym typeface="Lato"/>
            </a:endParaRPr>
          </a:p>
        </p:txBody>
      </p:sp>
      <p:sp>
        <p:nvSpPr>
          <p:cNvPr id="332" name="Google Shape;332;p33"/>
          <p:cNvSpPr txBox="1"/>
          <p:nvPr/>
        </p:nvSpPr>
        <p:spPr>
          <a:xfrm>
            <a:off x="1319375" y="4972889"/>
            <a:ext cx="2172600" cy="4047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u="sng">
                <a:solidFill>
                  <a:schemeClr val="dk2"/>
                </a:solidFill>
                <a:latin typeface="Lato"/>
                <a:ea typeface="Lato"/>
                <a:cs typeface="Lato"/>
                <a:sym typeface="Lato"/>
              </a:rPr>
              <a:t>Shop &amp; </a:t>
            </a:r>
            <a:r>
              <a:rPr b="1" lang="en" sz="1100" u="sng">
                <a:solidFill>
                  <a:srgbClr val="FF0000"/>
                </a:solidFill>
                <a:latin typeface="Lato"/>
                <a:ea typeface="Lato"/>
                <a:cs typeface="Lato"/>
                <a:sym typeface="Lato"/>
              </a:rPr>
              <a:t>Service </a:t>
            </a:r>
            <a:r>
              <a:rPr b="1" lang="en" sz="1100" u="sng">
                <a:solidFill>
                  <a:schemeClr val="dk2"/>
                </a:solidFill>
                <a:latin typeface="Lato"/>
                <a:ea typeface="Lato"/>
                <a:cs typeface="Lato"/>
                <a:sym typeface="Lato"/>
              </a:rPr>
              <a:t>Entrance</a:t>
            </a:r>
            <a:endParaRPr b="1" sz="1100" u="sng">
              <a:solidFill>
                <a:schemeClr val="dk2"/>
              </a:solidFill>
              <a:latin typeface="Lato"/>
              <a:ea typeface="Lato"/>
              <a:cs typeface="Lato"/>
              <a:sym typeface="Lato"/>
            </a:endParaRPr>
          </a:p>
        </p:txBody>
      </p:sp>
      <p:sp>
        <p:nvSpPr>
          <p:cNvPr id="333" name="Google Shape;333;p33"/>
          <p:cNvSpPr txBox="1"/>
          <p:nvPr/>
        </p:nvSpPr>
        <p:spPr>
          <a:xfrm>
            <a:off x="5665925" y="4972889"/>
            <a:ext cx="2172600" cy="4047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u="sng">
                <a:solidFill>
                  <a:schemeClr val="dk2"/>
                </a:solidFill>
                <a:latin typeface="Lato"/>
                <a:ea typeface="Lato"/>
                <a:cs typeface="Lato"/>
                <a:sym typeface="Lato"/>
              </a:rPr>
              <a:t>Customer Entrance</a:t>
            </a:r>
            <a:endParaRPr b="1" sz="1100" u="sng">
              <a:solidFill>
                <a:schemeClr val="dk2"/>
              </a:solidFill>
              <a:latin typeface="Lato"/>
              <a:ea typeface="Lato"/>
              <a:cs typeface="Lato"/>
              <a:sym typeface="Lato"/>
            </a:endParaRPr>
          </a:p>
        </p:txBody>
      </p:sp>
      <p:pic>
        <p:nvPicPr>
          <p:cNvPr id="334" name="Google Shape;334;p33" title="Screenshot_20251121_073101_Docs.jpg"/>
          <p:cNvPicPr preferRelativeResize="0"/>
          <p:nvPr/>
        </p:nvPicPr>
        <p:blipFill rotWithShape="1">
          <a:blip r:embed="rId7">
            <a:alphaModFix/>
          </a:blip>
          <a:srcRect b="51964" l="16151" r="25094" t="19497"/>
          <a:stretch/>
        </p:blipFill>
        <p:spPr>
          <a:xfrm>
            <a:off x="3659750" y="2342700"/>
            <a:ext cx="1688500" cy="1630976"/>
          </a:xfrm>
          <a:prstGeom prst="rect">
            <a:avLst/>
          </a:prstGeom>
          <a:noFill/>
          <a:ln>
            <a:noFill/>
          </a:ln>
        </p:spPr>
      </p:pic>
      <p:sp>
        <p:nvSpPr>
          <p:cNvPr id="335" name="Google Shape;335;p33"/>
          <p:cNvSpPr txBox="1"/>
          <p:nvPr/>
        </p:nvSpPr>
        <p:spPr>
          <a:xfrm>
            <a:off x="1319375" y="4651500"/>
            <a:ext cx="2172600" cy="321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500" u="sng">
                <a:solidFill>
                  <a:srgbClr val="FF0000"/>
                </a:solidFill>
                <a:latin typeface="Lato"/>
                <a:ea typeface="Lato"/>
                <a:cs typeface="Lato"/>
                <a:sym typeface="Lato"/>
              </a:rPr>
              <a:t>MOST IMPORTANT is</a:t>
            </a:r>
            <a:r>
              <a:rPr b="1" i="1" lang="en" sz="1500">
                <a:solidFill>
                  <a:srgbClr val="FF0000"/>
                </a:solidFill>
                <a:latin typeface="Lato"/>
                <a:ea typeface="Lato"/>
                <a:cs typeface="Lato"/>
                <a:sym typeface="Lato"/>
              </a:rPr>
              <a:t>…..</a:t>
            </a:r>
            <a:endParaRPr b="1" i="1">
              <a:solidFill>
                <a:srgbClr val="FF0000"/>
              </a:solidFill>
              <a:latin typeface="Lato"/>
              <a:ea typeface="Lato"/>
              <a:cs typeface="Lato"/>
              <a:sym typeface="Lato"/>
            </a:endParaRPr>
          </a:p>
        </p:txBody>
      </p:sp>
      <p:sp>
        <p:nvSpPr>
          <p:cNvPr id="336" name="Google Shape;336;p33"/>
          <p:cNvSpPr txBox="1"/>
          <p:nvPr/>
        </p:nvSpPr>
        <p:spPr>
          <a:xfrm>
            <a:off x="304325" y="160028"/>
            <a:ext cx="8386800" cy="5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00"/>
                </a:solidFill>
                <a:latin typeface="Lato"/>
                <a:ea typeface="Lato"/>
                <a:cs typeface="Lato"/>
                <a:sym typeface="Lato"/>
              </a:rPr>
              <a:t>Which Entrance or area is the MOST important one?  ……………………………………………</a:t>
            </a:r>
            <a:endParaRPr sz="1800">
              <a:solidFill>
                <a:srgbClr val="FF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1000"/>
                                        <p:tgtEl>
                                          <p:spTgt spid="33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1000"/>
                                        <p:tgtEl>
                                          <p:spTgt spid="33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4"/>
          <p:cNvPicPr preferRelativeResize="0"/>
          <p:nvPr/>
        </p:nvPicPr>
        <p:blipFill>
          <a:blip r:embed="rId3">
            <a:alphaModFix/>
          </a:blip>
          <a:stretch>
            <a:fillRect/>
          </a:stretch>
        </p:blipFill>
        <p:spPr>
          <a:xfrm>
            <a:off x="-23225" y="544667"/>
            <a:ext cx="9144000" cy="5170333"/>
          </a:xfrm>
          <a:prstGeom prst="rect">
            <a:avLst/>
          </a:prstGeom>
          <a:noFill/>
          <a:ln>
            <a:noFill/>
          </a:ln>
        </p:spPr>
      </p:pic>
      <p:sp>
        <p:nvSpPr>
          <p:cNvPr id="342" name="Google Shape;342;p34"/>
          <p:cNvSpPr/>
          <p:nvPr/>
        </p:nvSpPr>
        <p:spPr>
          <a:xfrm>
            <a:off x="3055475" y="4376389"/>
            <a:ext cx="221700" cy="285000"/>
          </a:xfrm>
          <a:prstGeom prst="sun">
            <a:avLst>
              <a:gd fmla="val 25000"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43" name="Google Shape;343;p34"/>
          <p:cNvSpPr/>
          <p:nvPr/>
        </p:nvSpPr>
        <p:spPr>
          <a:xfrm>
            <a:off x="2566375" y="4048278"/>
            <a:ext cx="221700" cy="285000"/>
          </a:xfrm>
          <a:prstGeom prst="sun">
            <a:avLst>
              <a:gd fmla="val 2500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44" name="Google Shape;344;p34"/>
          <p:cNvSpPr/>
          <p:nvPr/>
        </p:nvSpPr>
        <p:spPr>
          <a:xfrm>
            <a:off x="2061650" y="5311306"/>
            <a:ext cx="221700" cy="285000"/>
          </a:xfrm>
          <a:prstGeom prst="sun">
            <a:avLst>
              <a:gd fmla="val 25000"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45" name="Google Shape;345;p34"/>
          <p:cNvSpPr/>
          <p:nvPr/>
        </p:nvSpPr>
        <p:spPr>
          <a:xfrm>
            <a:off x="5954675" y="4333278"/>
            <a:ext cx="221700" cy="285000"/>
          </a:xfrm>
          <a:prstGeom prst="sun">
            <a:avLst>
              <a:gd fmla="val 25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46" name="Google Shape;346;p34"/>
          <p:cNvSpPr/>
          <p:nvPr/>
        </p:nvSpPr>
        <p:spPr>
          <a:xfrm>
            <a:off x="1988625" y="722139"/>
            <a:ext cx="2583300" cy="1682100"/>
          </a:xfrm>
          <a:prstGeom prst="wedgeRectCallout">
            <a:avLst>
              <a:gd fmla="val -5484" name="adj1"/>
              <a:gd fmla="val 162127" name="adj2"/>
            </a:avLst>
          </a:prstGeom>
          <a:solidFill>
            <a:srgbClr val="00FF00"/>
          </a:solidFill>
          <a:ln cap="flat" cmpd="sng" w="22800">
            <a:solidFill>
              <a:srgbClr val="00FF00"/>
            </a:solidFill>
            <a:prstDash val="solid"/>
            <a:round/>
            <a:headEnd len="sm" w="sm" type="none"/>
            <a:tailEnd len="sm" w="sm" type="none"/>
          </a:ln>
        </p:spPr>
        <p:txBody>
          <a:bodyPr anchorCtr="0" anchor="t" bIns="54700" lIns="54700" spcFirstLastPara="1" rIns="54700" wrap="square" tIns="54700">
            <a:noAutofit/>
          </a:bodyPr>
          <a:lstStyle/>
          <a:p>
            <a:pPr indent="0" lvl="0" marL="0" rtl="0" algn="l">
              <a:spcBef>
                <a:spcPts val="0"/>
              </a:spcBef>
              <a:spcAft>
                <a:spcPts val="0"/>
              </a:spcAft>
              <a:buNone/>
            </a:pPr>
            <a:r>
              <a:rPr b="1" lang="en" sz="1437">
                <a:latin typeface="Lato"/>
                <a:ea typeface="Lato"/>
                <a:cs typeface="Lato"/>
                <a:sym typeface="Lato"/>
              </a:rPr>
              <a:t>70hp tractor c/w cab &amp; loader.</a:t>
            </a:r>
            <a:endParaRPr b="1" sz="1437">
              <a:latin typeface="Lato"/>
              <a:ea typeface="Lato"/>
              <a:cs typeface="Lato"/>
              <a:sym typeface="Lato"/>
            </a:endParaRPr>
          </a:p>
          <a:p>
            <a:pPr indent="0" lvl="0" marL="0" rtl="0" algn="l">
              <a:spcBef>
                <a:spcPts val="0"/>
              </a:spcBef>
              <a:spcAft>
                <a:spcPts val="0"/>
              </a:spcAft>
              <a:buNone/>
            </a:pPr>
            <a:r>
              <a:t/>
            </a:r>
            <a:endParaRPr b="1" sz="1437">
              <a:latin typeface="Lato"/>
              <a:ea typeface="Lato"/>
              <a:cs typeface="Lato"/>
              <a:sym typeface="Lato"/>
            </a:endParaRPr>
          </a:p>
          <a:p>
            <a:pPr indent="0" lvl="0" marL="0" rtl="0" algn="l">
              <a:spcBef>
                <a:spcPts val="0"/>
              </a:spcBef>
              <a:spcAft>
                <a:spcPts val="0"/>
              </a:spcAft>
              <a:buNone/>
            </a:pPr>
            <a:r>
              <a:rPr b="1" lang="en" sz="1437">
                <a:latin typeface="Lato"/>
                <a:ea typeface="Lato"/>
                <a:cs typeface="Lato"/>
                <a:sym typeface="Lato"/>
              </a:rPr>
              <a:t>- Target sell price is $40K</a:t>
            </a:r>
            <a:endParaRPr b="1" sz="1437">
              <a:latin typeface="Lato"/>
              <a:ea typeface="Lato"/>
              <a:cs typeface="Lato"/>
              <a:sym typeface="Lato"/>
            </a:endParaRPr>
          </a:p>
        </p:txBody>
      </p:sp>
      <p:pic>
        <p:nvPicPr>
          <p:cNvPr id="347" name="Google Shape;347;p34" title="Screenshot_20251121_074917_Docs.jpg"/>
          <p:cNvPicPr preferRelativeResize="0"/>
          <p:nvPr/>
        </p:nvPicPr>
        <p:blipFill rotWithShape="1">
          <a:blip r:embed="rId4">
            <a:alphaModFix/>
          </a:blip>
          <a:srcRect b="32327" l="0" r="0" t="23230"/>
          <a:stretch/>
        </p:blipFill>
        <p:spPr>
          <a:xfrm>
            <a:off x="2987563" y="1588084"/>
            <a:ext cx="707464" cy="722668"/>
          </a:xfrm>
          <a:prstGeom prst="rect">
            <a:avLst/>
          </a:prstGeom>
          <a:noFill/>
          <a:ln cap="flat" cmpd="sng" w="22800">
            <a:solidFill>
              <a:srgbClr val="93C47D"/>
            </a:solidFill>
            <a:prstDash val="solid"/>
            <a:round/>
            <a:headEnd len="sm" w="sm" type="none"/>
            <a:tailEnd len="sm" w="sm" type="none"/>
          </a:ln>
        </p:spPr>
      </p:pic>
      <p:sp>
        <p:nvSpPr>
          <p:cNvPr id="348" name="Google Shape;348;p34"/>
          <p:cNvSpPr/>
          <p:nvPr/>
        </p:nvSpPr>
        <p:spPr>
          <a:xfrm>
            <a:off x="2697175" y="4712056"/>
            <a:ext cx="2091000" cy="722700"/>
          </a:xfrm>
          <a:prstGeom prst="wedgeRectCallout">
            <a:avLst>
              <a:gd fmla="val -69998" name="adj1"/>
              <a:gd fmla="val 43062"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Richards Equipment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Mahindra</a:t>
            </a:r>
            <a:r>
              <a:rPr lang="en">
                <a:latin typeface="Lato"/>
                <a:ea typeface="Lato"/>
                <a:cs typeface="Lato"/>
                <a:sym typeface="Lato"/>
              </a:rPr>
              <a:t> 45hp $43K with loader but no CAB</a:t>
            </a:r>
            <a:endParaRPr>
              <a:latin typeface="Lato"/>
              <a:ea typeface="Lato"/>
              <a:cs typeface="Lato"/>
              <a:sym typeface="Lato"/>
            </a:endParaRPr>
          </a:p>
        </p:txBody>
      </p:sp>
      <p:sp>
        <p:nvSpPr>
          <p:cNvPr id="349" name="Google Shape;349;p34"/>
          <p:cNvSpPr/>
          <p:nvPr/>
        </p:nvSpPr>
        <p:spPr>
          <a:xfrm>
            <a:off x="76525" y="2414000"/>
            <a:ext cx="1753800" cy="1245000"/>
          </a:xfrm>
          <a:prstGeom prst="wedgeRectCallout">
            <a:avLst>
              <a:gd fmla="val 94130" name="adj1"/>
              <a:gd fmla="val 88659"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BIGGEST COMPETITOR</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Beard’s </a:t>
            </a:r>
            <a:r>
              <a:rPr lang="en">
                <a:latin typeface="Lato"/>
                <a:ea typeface="Lato"/>
                <a:cs typeface="Lato"/>
                <a:sym typeface="Lato"/>
              </a:rPr>
              <a:t>Equipment</a:t>
            </a:r>
            <a:r>
              <a:rPr lang="en">
                <a:latin typeface="Lato"/>
                <a:ea typeface="Lato"/>
                <a:cs typeface="Lato"/>
                <a:sym typeface="Lato"/>
              </a:rPr>
              <a:t> KIOTI 47hp $52K with cab &amp; loader</a:t>
            </a:r>
            <a:endParaRPr>
              <a:latin typeface="Lato"/>
              <a:ea typeface="Lato"/>
              <a:cs typeface="Lato"/>
              <a:sym typeface="Lato"/>
            </a:endParaRPr>
          </a:p>
        </p:txBody>
      </p:sp>
      <p:sp>
        <p:nvSpPr>
          <p:cNvPr id="350" name="Google Shape;350;p34"/>
          <p:cNvSpPr/>
          <p:nvPr/>
        </p:nvSpPr>
        <p:spPr>
          <a:xfrm>
            <a:off x="7070650" y="4376389"/>
            <a:ext cx="1753800" cy="1058400"/>
          </a:xfrm>
          <a:prstGeom prst="wedgeRectCallout">
            <a:avLst>
              <a:gd fmla="val -96036" name="adj1"/>
              <a:gd fmla="val -36444"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McCauley New Holland </a:t>
            </a:r>
            <a:r>
              <a:rPr lang="en">
                <a:latin typeface="Lato"/>
                <a:ea typeface="Lato"/>
                <a:cs typeface="Lato"/>
                <a:sym typeface="Lato"/>
              </a:rPr>
              <a:t> 55hp $75K with cab &amp; loader</a:t>
            </a:r>
            <a:endParaRPr>
              <a:latin typeface="Lato"/>
              <a:ea typeface="Lato"/>
              <a:cs typeface="Lato"/>
              <a:sym typeface="Lato"/>
            </a:endParaRPr>
          </a:p>
        </p:txBody>
      </p:sp>
      <p:sp>
        <p:nvSpPr>
          <p:cNvPr id="351" name="Google Shape;351;p34"/>
          <p:cNvSpPr/>
          <p:nvPr/>
        </p:nvSpPr>
        <p:spPr>
          <a:xfrm>
            <a:off x="7548300" y="2803306"/>
            <a:ext cx="1595700" cy="1245000"/>
          </a:xfrm>
          <a:prstGeom prst="wedgeRectCallout">
            <a:avLst>
              <a:gd fmla="val -63000" name="adj1"/>
              <a:gd fmla="val 36021"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Byers John Deere </a:t>
            </a:r>
            <a:r>
              <a:rPr lang="en">
                <a:latin typeface="Lato"/>
                <a:ea typeface="Lato"/>
                <a:cs typeface="Lato"/>
                <a:sym typeface="Lato"/>
              </a:rPr>
              <a:t> 51hp $??K with cab &amp; loader</a:t>
            </a:r>
            <a:endParaRPr>
              <a:latin typeface="Lato"/>
              <a:ea typeface="Lato"/>
              <a:cs typeface="Lato"/>
              <a:sym typeface="Lato"/>
            </a:endParaRPr>
          </a:p>
        </p:txBody>
      </p:sp>
      <p:sp>
        <p:nvSpPr>
          <p:cNvPr id="352" name="Google Shape;352;p34"/>
          <p:cNvSpPr/>
          <p:nvPr/>
        </p:nvSpPr>
        <p:spPr>
          <a:xfrm>
            <a:off x="7070650" y="3763306"/>
            <a:ext cx="221700" cy="285000"/>
          </a:xfrm>
          <a:prstGeom prst="sun">
            <a:avLst>
              <a:gd fmla="val 25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53" name="Google Shape;353;p34"/>
          <p:cNvSpPr/>
          <p:nvPr/>
        </p:nvSpPr>
        <p:spPr>
          <a:xfrm>
            <a:off x="7292350" y="1006500"/>
            <a:ext cx="221700" cy="285000"/>
          </a:xfrm>
          <a:prstGeom prst="sun">
            <a:avLst>
              <a:gd fmla="val 25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54" name="Google Shape;354;p34"/>
          <p:cNvSpPr/>
          <p:nvPr/>
        </p:nvSpPr>
        <p:spPr>
          <a:xfrm>
            <a:off x="4947750" y="1230278"/>
            <a:ext cx="1753800" cy="1245000"/>
          </a:xfrm>
          <a:prstGeom prst="wedgeRectCallout">
            <a:avLst>
              <a:gd fmla="val 81308" name="adj1"/>
              <a:gd fmla="val -53237"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Kubota North</a:t>
            </a:r>
            <a:r>
              <a:rPr lang="en">
                <a:latin typeface="Lato"/>
                <a:ea typeface="Lato"/>
                <a:cs typeface="Lato"/>
                <a:sym typeface="Lato"/>
              </a:rPr>
              <a:t> 51hp $??K with cab &amp; loader</a:t>
            </a:r>
            <a:endParaRPr>
              <a:latin typeface="Lato"/>
              <a:ea typeface="Lato"/>
              <a:cs typeface="Lato"/>
              <a:sym typeface="Lato"/>
            </a:endParaRPr>
          </a:p>
        </p:txBody>
      </p:sp>
      <p:sp>
        <p:nvSpPr>
          <p:cNvPr id="355" name="Google Shape;355;p34"/>
          <p:cNvSpPr/>
          <p:nvPr/>
        </p:nvSpPr>
        <p:spPr>
          <a:xfrm>
            <a:off x="211400" y="197074"/>
            <a:ext cx="8665442" cy="3476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The Competition and their prices</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35"/>
          <p:cNvPicPr preferRelativeResize="0"/>
          <p:nvPr/>
        </p:nvPicPr>
        <p:blipFill rotWithShape="1">
          <a:blip r:embed="rId3">
            <a:alphaModFix/>
          </a:blip>
          <a:srcRect b="35688" l="-610" r="610" t="-1039"/>
          <a:stretch/>
        </p:blipFill>
        <p:spPr>
          <a:xfrm>
            <a:off x="393625" y="832656"/>
            <a:ext cx="3179100" cy="2586207"/>
          </a:xfrm>
          <a:prstGeom prst="rect">
            <a:avLst/>
          </a:prstGeom>
          <a:noFill/>
          <a:ln>
            <a:noFill/>
          </a:ln>
        </p:spPr>
      </p:pic>
      <p:sp>
        <p:nvSpPr>
          <p:cNvPr id="361" name="Google Shape;361;p35"/>
          <p:cNvSpPr/>
          <p:nvPr/>
        </p:nvSpPr>
        <p:spPr>
          <a:xfrm>
            <a:off x="153900" y="133925"/>
            <a:ext cx="8793301" cy="30752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The  Strongest $ Competition and their prices</a:t>
            </a:r>
          </a:p>
        </p:txBody>
      </p:sp>
      <p:pic>
        <p:nvPicPr>
          <p:cNvPr id="362" name="Google Shape;362;p35"/>
          <p:cNvPicPr preferRelativeResize="0"/>
          <p:nvPr/>
        </p:nvPicPr>
        <p:blipFill>
          <a:blip r:embed="rId4">
            <a:alphaModFix/>
          </a:blip>
          <a:stretch>
            <a:fillRect/>
          </a:stretch>
        </p:blipFill>
        <p:spPr>
          <a:xfrm>
            <a:off x="4764188" y="836823"/>
            <a:ext cx="3243824" cy="2577875"/>
          </a:xfrm>
          <a:prstGeom prst="rect">
            <a:avLst/>
          </a:prstGeom>
          <a:noFill/>
          <a:ln>
            <a:noFill/>
          </a:ln>
        </p:spPr>
      </p:pic>
      <p:sp>
        <p:nvSpPr>
          <p:cNvPr id="363" name="Google Shape;363;p35"/>
          <p:cNvSpPr txBox="1"/>
          <p:nvPr/>
        </p:nvSpPr>
        <p:spPr>
          <a:xfrm>
            <a:off x="4897475" y="441450"/>
            <a:ext cx="33810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2"/>
                </a:solidFill>
                <a:latin typeface="Lato"/>
                <a:ea typeface="Lato"/>
                <a:cs typeface="Lato"/>
                <a:sym typeface="Lato"/>
              </a:rPr>
              <a:t>Kioti 47HP $52K-cab &amp; Loade</a:t>
            </a:r>
            <a:r>
              <a:rPr lang="en" sz="1800">
                <a:solidFill>
                  <a:schemeClr val="dk2"/>
                </a:solidFill>
                <a:latin typeface="Lato"/>
                <a:ea typeface="Lato"/>
                <a:cs typeface="Lato"/>
                <a:sym typeface="Lato"/>
              </a:rPr>
              <a:t>r</a:t>
            </a:r>
            <a:endParaRPr sz="1800">
              <a:solidFill>
                <a:schemeClr val="dk2"/>
              </a:solidFill>
              <a:latin typeface="Lato"/>
              <a:ea typeface="Lato"/>
              <a:cs typeface="Lato"/>
              <a:sym typeface="Lato"/>
            </a:endParaRPr>
          </a:p>
        </p:txBody>
      </p:sp>
      <p:sp>
        <p:nvSpPr>
          <p:cNvPr id="364" name="Google Shape;364;p35"/>
          <p:cNvSpPr txBox="1"/>
          <p:nvPr/>
        </p:nvSpPr>
        <p:spPr>
          <a:xfrm>
            <a:off x="469325" y="441450"/>
            <a:ext cx="3645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2"/>
                </a:solidFill>
                <a:latin typeface="Lato"/>
                <a:ea typeface="Lato"/>
                <a:cs typeface="Lato"/>
                <a:sym typeface="Lato"/>
              </a:rPr>
              <a:t>Lovol 75HP $56K-cab &amp; </a:t>
            </a:r>
            <a:r>
              <a:rPr b="1" lang="en" sz="1800" u="sng">
                <a:solidFill>
                  <a:schemeClr val="dk2"/>
                </a:solidFill>
                <a:latin typeface="Lato"/>
                <a:ea typeface="Lato"/>
                <a:cs typeface="Lato"/>
                <a:sym typeface="Lato"/>
              </a:rPr>
              <a:t>loader</a:t>
            </a:r>
            <a:endParaRPr b="1" sz="1800" u="sng">
              <a:solidFill>
                <a:schemeClr val="dk2"/>
              </a:solidFill>
              <a:latin typeface="Lato"/>
              <a:ea typeface="Lato"/>
              <a:cs typeface="Lato"/>
              <a:sym typeface="Lato"/>
            </a:endParaRPr>
          </a:p>
        </p:txBody>
      </p:sp>
      <p:pic>
        <p:nvPicPr>
          <p:cNvPr id="365" name="Google Shape;365;p35"/>
          <p:cNvPicPr preferRelativeResize="0"/>
          <p:nvPr/>
        </p:nvPicPr>
        <p:blipFill>
          <a:blip r:embed="rId5">
            <a:alphaModFix/>
          </a:blip>
          <a:stretch>
            <a:fillRect/>
          </a:stretch>
        </p:blipFill>
        <p:spPr>
          <a:xfrm>
            <a:off x="469325" y="4034713"/>
            <a:ext cx="2075422" cy="1628812"/>
          </a:xfrm>
          <a:prstGeom prst="rect">
            <a:avLst/>
          </a:prstGeom>
          <a:noFill/>
          <a:ln>
            <a:noFill/>
          </a:ln>
        </p:spPr>
      </p:pic>
      <p:sp>
        <p:nvSpPr>
          <p:cNvPr id="366" name="Google Shape;366;p35"/>
          <p:cNvSpPr txBox="1"/>
          <p:nvPr/>
        </p:nvSpPr>
        <p:spPr>
          <a:xfrm>
            <a:off x="393625" y="3531200"/>
            <a:ext cx="41784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2"/>
                </a:solidFill>
                <a:latin typeface="Lato"/>
                <a:ea typeface="Lato"/>
                <a:cs typeface="Lato"/>
                <a:sym typeface="Lato"/>
              </a:rPr>
              <a:t>Mahindra 45</a:t>
            </a:r>
            <a:r>
              <a:rPr b="1" lang="en" sz="1800" u="sng">
                <a:solidFill>
                  <a:schemeClr val="dk2"/>
                </a:solidFill>
                <a:latin typeface="Lato"/>
                <a:ea typeface="Lato"/>
                <a:cs typeface="Lato"/>
                <a:sym typeface="Lato"/>
              </a:rPr>
              <a:t>HP $43K-loader &amp; no cab</a:t>
            </a:r>
            <a:endParaRPr b="1" sz="1800" u="sng">
              <a:solidFill>
                <a:schemeClr val="dk2"/>
              </a:solidFill>
              <a:latin typeface="Lato"/>
              <a:ea typeface="Lato"/>
              <a:cs typeface="Lato"/>
              <a:sym typeface="Lato"/>
            </a:endParaRPr>
          </a:p>
        </p:txBody>
      </p:sp>
      <p:sp>
        <p:nvSpPr>
          <p:cNvPr id="367" name="Google Shape;367;p35"/>
          <p:cNvSpPr txBox="1"/>
          <p:nvPr/>
        </p:nvSpPr>
        <p:spPr>
          <a:xfrm>
            <a:off x="4822825" y="3531200"/>
            <a:ext cx="36459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2"/>
                </a:solidFill>
                <a:latin typeface="Lato"/>
                <a:ea typeface="Lato"/>
                <a:cs typeface="Lato"/>
                <a:sym typeface="Lato"/>
              </a:rPr>
              <a:t>LS 42HP $52K-cab &amp; loader</a:t>
            </a:r>
            <a:endParaRPr b="1" sz="1800" u="sng">
              <a:solidFill>
                <a:schemeClr val="dk2"/>
              </a:solidFill>
              <a:latin typeface="Lato"/>
              <a:ea typeface="Lato"/>
              <a:cs typeface="Lato"/>
              <a:sym typeface="Lato"/>
            </a:endParaRPr>
          </a:p>
        </p:txBody>
      </p:sp>
      <p:pic>
        <p:nvPicPr>
          <p:cNvPr id="368" name="Google Shape;368;p35"/>
          <p:cNvPicPr preferRelativeResize="0"/>
          <p:nvPr/>
        </p:nvPicPr>
        <p:blipFill>
          <a:blip r:embed="rId6">
            <a:alphaModFix/>
          </a:blip>
          <a:stretch>
            <a:fillRect/>
          </a:stretch>
        </p:blipFill>
        <p:spPr>
          <a:xfrm>
            <a:off x="4966812" y="3922400"/>
            <a:ext cx="2838575" cy="1628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6"/>
          <p:cNvSpPr txBox="1"/>
          <p:nvPr>
            <p:ph type="ctrTitle"/>
          </p:nvPr>
        </p:nvSpPr>
        <p:spPr>
          <a:xfrm>
            <a:off x="6226100" y="535300"/>
            <a:ext cx="2667300" cy="379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2"/>
                </a:solidFill>
              </a:rPr>
              <a:t>Wholesale Dealership Account with National Bank of Canada for over $684 K in total credit availabl</a:t>
            </a:r>
            <a:r>
              <a:rPr lang="en" sz="2500">
                <a:solidFill>
                  <a:schemeClr val="dk2"/>
                </a:solidFill>
              </a:rPr>
              <a:t>e and over 300K available immediately</a:t>
            </a:r>
            <a:endParaRPr sz="2500">
              <a:solidFill>
                <a:schemeClr val="dk2"/>
              </a:solidFill>
            </a:endParaRPr>
          </a:p>
        </p:txBody>
      </p:sp>
      <p:sp>
        <p:nvSpPr>
          <p:cNvPr id="374" name="Google Shape;374;p36"/>
          <p:cNvSpPr txBox="1"/>
          <p:nvPr>
            <p:ph idx="1" type="subTitle"/>
          </p:nvPr>
        </p:nvSpPr>
        <p:spPr>
          <a:xfrm>
            <a:off x="2390267" y="3598278"/>
            <a:ext cx="6331500" cy="1379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36" title="Screenshot_20251208_061118_NBC.jpg"/>
          <p:cNvPicPr preferRelativeResize="0"/>
          <p:nvPr/>
        </p:nvPicPr>
        <p:blipFill>
          <a:blip r:embed="rId3">
            <a:alphaModFix/>
          </a:blip>
          <a:stretch>
            <a:fillRect/>
          </a:stretch>
        </p:blipFill>
        <p:spPr>
          <a:xfrm>
            <a:off x="2769375" y="313250"/>
            <a:ext cx="2227425" cy="5074125"/>
          </a:xfrm>
          <a:prstGeom prst="rect">
            <a:avLst/>
          </a:prstGeom>
          <a:noFill/>
          <a:ln>
            <a:noFill/>
          </a:ln>
        </p:spPr>
      </p:pic>
      <p:sp>
        <p:nvSpPr>
          <p:cNvPr id="376" name="Google Shape;376;p36"/>
          <p:cNvSpPr txBox="1"/>
          <p:nvPr/>
        </p:nvSpPr>
        <p:spPr>
          <a:xfrm>
            <a:off x="3288875" y="642275"/>
            <a:ext cx="578700" cy="10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377" name="Google Shape;377;p36"/>
          <p:cNvSpPr txBox="1"/>
          <p:nvPr/>
        </p:nvSpPr>
        <p:spPr>
          <a:xfrm>
            <a:off x="2935625" y="5090911"/>
            <a:ext cx="432300" cy="10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378" name="Google Shape;378;p36"/>
          <p:cNvSpPr txBox="1"/>
          <p:nvPr/>
        </p:nvSpPr>
        <p:spPr>
          <a:xfrm>
            <a:off x="3237475" y="4047336"/>
            <a:ext cx="402900" cy="114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379" name="Google Shape;379;p36"/>
          <p:cNvSpPr/>
          <p:nvPr/>
        </p:nvSpPr>
        <p:spPr>
          <a:xfrm>
            <a:off x="821400" y="1598000"/>
            <a:ext cx="1642501" cy="18577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 =</a:t>
            </a:r>
          </a:p>
        </p:txBody>
      </p:sp>
      <p:sp>
        <p:nvSpPr>
          <p:cNvPr id="380" name="Google Shape;380;p36"/>
          <p:cNvSpPr/>
          <p:nvPr/>
        </p:nvSpPr>
        <p:spPr>
          <a:xfrm>
            <a:off x="5302275" y="2162975"/>
            <a:ext cx="585458" cy="62765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grpSp>
        <p:nvGrpSpPr>
          <p:cNvPr id="385" name="Google Shape;385;p37"/>
          <p:cNvGrpSpPr/>
          <p:nvPr/>
        </p:nvGrpSpPr>
        <p:grpSpPr>
          <a:xfrm>
            <a:off x="140775" y="361713"/>
            <a:ext cx="8862438" cy="4991508"/>
            <a:chOff x="125275" y="595647"/>
            <a:chExt cx="8862438" cy="4492402"/>
          </a:xfrm>
        </p:grpSpPr>
        <p:pic>
          <p:nvPicPr>
            <p:cNvPr id="386" name="Google Shape;386;p37"/>
            <p:cNvPicPr preferRelativeResize="0"/>
            <p:nvPr/>
          </p:nvPicPr>
          <p:blipFill>
            <a:blip r:embed="rId3">
              <a:alphaModFix/>
            </a:blip>
            <a:stretch>
              <a:fillRect/>
            </a:stretch>
          </p:blipFill>
          <p:spPr>
            <a:xfrm>
              <a:off x="156288" y="595647"/>
              <a:ext cx="4573375" cy="2248523"/>
            </a:xfrm>
            <a:prstGeom prst="rect">
              <a:avLst/>
            </a:prstGeom>
            <a:noFill/>
            <a:ln>
              <a:noFill/>
            </a:ln>
          </p:spPr>
        </p:pic>
        <p:pic>
          <p:nvPicPr>
            <p:cNvPr id="387" name="Google Shape;387;p37"/>
            <p:cNvPicPr preferRelativeResize="0"/>
            <p:nvPr/>
          </p:nvPicPr>
          <p:blipFill>
            <a:blip r:embed="rId4">
              <a:alphaModFix/>
            </a:blip>
            <a:stretch>
              <a:fillRect/>
            </a:stretch>
          </p:blipFill>
          <p:spPr>
            <a:xfrm>
              <a:off x="4827963" y="595648"/>
              <a:ext cx="4159750" cy="2280665"/>
            </a:xfrm>
            <a:prstGeom prst="rect">
              <a:avLst/>
            </a:prstGeom>
            <a:noFill/>
            <a:ln>
              <a:noFill/>
            </a:ln>
          </p:spPr>
        </p:pic>
        <p:pic>
          <p:nvPicPr>
            <p:cNvPr id="388" name="Google Shape;388;p37"/>
            <p:cNvPicPr preferRelativeResize="0"/>
            <p:nvPr/>
          </p:nvPicPr>
          <p:blipFill>
            <a:blip r:embed="rId5">
              <a:alphaModFix/>
            </a:blip>
            <a:stretch>
              <a:fillRect/>
            </a:stretch>
          </p:blipFill>
          <p:spPr>
            <a:xfrm>
              <a:off x="4859600" y="2938748"/>
              <a:ext cx="4096474" cy="2149302"/>
            </a:xfrm>
            <a:prstGeom prst="rect">
              <a:avLst/>
            </a:prstGeom>
            <a:noFill/>
            <a:ln>
              <a:noFill/>
            </a:ln>
          </p:spPr>
        </p:pic>
        <p:pic>
          <p:nvPicPr>
            <p:cNvPr id="389" name="Google Shape;389;p37"/>
            <p:cNvPicPr preferRelativeResize="0"/>
            <p:nvPr/>
          </p:nvPicPr>
          <p:blipFill>
            <a:blip r:embed="rId6">
              <a:alphaModFix/>
            </a:blip>
            <a:stretch>
              <a:fillRect/>
            </a:stretch>
          </p:blipFill>
          <p:spPr>
            <a:xfrm>
              <a:off x="125275" y="2927200"/>
              <a:ext cx="4572499" cy="2130600"/>
            </a:xfrm>
            <a:prstGeom prst="rect">
              <a:avLst/>
            </a:prstGeom>
            <a:noFill/>
            <a:ln>
              <a:noFill/>
            </a:ln>
          </p:spPr>
        </p:pic>
      </p:grpSp>
      <p:sp>
        <p:nvSpPr>
          <p:cNvPr id="390" name="Google Shape;390;p37"/>
          <p:cNvSpPr txBox="1"/>
          <p:nvPr/>
        </p:nvSpPr>
        <p:spPr>
          <a:xfrm>
            <a:off x="1047475" y="83444"/>
            <a:ext cx="7480500" cy="248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i="1" lang="en" u="sng">
                <a:solidFill>
                  <a:srgbClr val="FF0000"/>
                </a:solidFill>
                <a:latin typeface="Raleway"/>
                <a:ea typeface="Raleway"/>
                <a:cs typeface="Raleway"/>
                <a:sym typeface="Raleway"/>
              </a:rPr>
              <a:t> Who is Glen O’Brien, P.eng? </a:t>
            </a:r>
            <a:endParaRPr b="1" i="1" u="sng">
              <a:solidFill>
                <a:srgbClr val="FF0000"/>
              </a:solidFill>
              <a:latin typeface="Raleway"/>
              <a:ea typeface="Raleway"/>
              <a:cs typeface="Raleway"/>
              <a:sym typeface="Raleway"/>
            </a:endParaRPr>
          </a:p>
        </p:txBody>
      </p:sp>
      <p:sp>
        <p:nvSpPr>
          <p:cNvPr id="391" name="Google Shape;391;p37"/>
          <p:cNvSpPr txBox="1"/>
          <p:nvPr/>
        </p:nvSpPr>
        <p:spPr>
          <a:xfrm>
            <a:off x="500075" y="1270861"/>
            <a:ext cx="8121900" cy="19704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i="1" lang="en" sz="5800" u="sng">
                <a:solidFill>
                  <a:srgbClr val="FF0000"/>
                </a:solidFill>
                <a:latin typeface="Raleway"/>
                <a:ea typeface="Raleway"/>
                <a:cs typeface="Raleway"/>
                <a:sym typeface="Raleway"/>
              </a:rPr>
              <a:t> Who is Glen O’Brien? </a:t>
            </a:r>
            <a:endParaRPr b="1" i="1" sz="5800" u="sng">
              <a:solidFill>
                <a:srgbClr val="FF0000"/>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100"/>
                                        <p:tgtEl>
                                          <p:spTgt spid="39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38" title="Screenshot_20251121_073101_Docs.jpg"/>
          <p:cNvPicPr preferRelativeResize="0"/>
          <p:nvPr/>
        </p:nvPicPr>
        <p:blipFill rotWithShape="1">
          <a:blip r:embed="rId3">
            <a:alphaModFix amt="52000"/>
          </a:blip>
          <a:srcRect b="51964" l="16151" r="25094" t="19497"/>
          <a:stretch/>
        </p:blipFill>
        <p:spPr>
          <a:xfrm>
            <a:off x="1912119" y="331451"/>
            <a:ext cx="4462326" cy="5164585"/>
          </a:xfrm>
          <a:prstGeom prst="rect">
            <a:avLst/>
          </a:prstGeom>
          <a:noFill/>
          <a:ln>
            <a:noFill/>
          </a:ln>
        </p:spPr>
      </p:pic>
      <p:sp>
        <p:nvSpPr>
          <p:cNvPr id="397" name="Google Shape;397;p38"/>
          <p:cNvSpPr txBox="1"/>
          <p:nvPr/>
        </p:nvSpPr>
        <p:spPr>
          <a:xfrm>
            <a:off x="1047475" y="83444"/>
            <a:ext cx="7480500" cy="248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i="1" lang="en" u="sng">
                <a:solidFill>
                  <a:srgbClr val="FF0000"/>
                </a:solidFill>
                <a:latin typeface="Raleway"/>
                <a:ea typeface="Raleway"/>
                <a:cs typeface="Raleway"/>
                <a:sym typeface="Raleway"/>
              </a:rPr>
              <a:t> Who is Glen O’Brien, P.eng? </a:t>
            </a:r>
            <a:endParaRPr b="1" i="1" u="sng">
              <a:solidFill>
                <a:srgbClr val="FF0000"/>
              </a:solidFill>
              <a:latin typeface="Raleway"/>
              <a:ea typeface="Raleway"/>
              <a:cs typeface="Raleway"/>
              <a:sym typeface="Raleway"/>
            </a:endParaRPr>
          </a:p>
        </p:txBody>
      </p:sp>
      <p:sp>
        <p:nvSpPr>
          <p:cNvPr id="398" name="Google Shape;398;p38"/>
          <p:cNvSpPr txBox="1"/>
          <p:nvPr>
            <p:ph idx="4294967295" type="body"/>
          </p:nvPr>
        </p:nvSpPr>
        <p:spPr>
          <a:xfrm>
            <a:off x="-805051" y="564032"/>
            <a:ext cx="8496600" cy="53136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Arial"/>
              <a:buChar char="●"/>
            </a:pPr>
            <a:r>
              <a:rPr b="1" lang="en" sz="1500">
                <a:latin typeface="Arial"/>
                <a:ea typeface="Arial"/>
                <a:cs typeface="Arial"/>
                <a:sym typeface="Arial"/>
              </a:rPr>
              <a:t>My name is Glen O’Brien.  I am 56 years young.</a:t>
            </a:r>
            <a:endParaRPr b="1" sz="1500">
              <a:latin typeface="Arial"/>
              <a:ea typeface="Arial"/>
              <a:cs typeface="Arial"/>
              <a:sym typeface="Arial"/>
            </a:endParaRPr>
          </a:p>
          <a:p>
            <a:pPr indent="-323850" lvl="0" marL="457200" rtl="0" algn="l">
              <a:spcBef>
                <a:spcPts val="0"/>
              </a:spcBef>
              <a:spcAft>
                <a:spcPts val="0"/>
              </a:spcAft>
              <a:buSzPts val="1500"/>
              <a:buFont typeface="Arial"/>
              <a:buChar char="●"/>
            </a:pPr>
            <a:r>
              <a:rPr b="1" lang="en" sz="1500">
                <a:latin typeface="Arial"/>
                <a:ea typeface="Arial"/>
                <a:cs typeface="Arial"/>
                <a:sym typeface="Arial"/>
              </a:rPr>
              <a:t>I am retired </a:t>
            </a:r>
            <a:r>
              <a:rPr b="1" lang="en" sz="1500">
                <a:latin typeface="Arial"/>
                <a:ea typeface="Arial"/>
                <a:cs typeface="Arial"/>
                <a:sym typeface="Arial"/>
              </a:rPr>
              <a:t>Engineer</a:t>
            </a:r>
            <a:r>
              <a:rPr b="1" lang="en" sz="1500">
                <a:latin typeface="Arial"/>
                <a:ea typeface="Arial"/>
                <a:cs typeface="Arial"/>
                <a:sym typeface="Arial"/>
              </a:rPr>
              <a:t> with over  35  years industry experience with a full pension and lots of time and resources  on my hands.</a:t>
            </a:r>
            <a:endParaRPr b="1" sz="1500">
              <a:latin typeface="Arial"/>
              <a:ea typeface="Arial"/>
              <a:cs typeface="Arial"/>
              <a:sym typeface="Arial"/>
            </a:endParaRPr>
          </a:p>
          <a:p>
            <a:pPr indent="-323850" lvl="0" marL="457200" rtl="0" algn="l">
              <a:spcBef>
                <a:spcPts val="0"/>
              </a:spcBef>
              <a:spcAft>
                <a:spcPts val="0"/>
              </a:spcAft>
              <a:buSzPts val="1500"/>
              <a:buFont typeface="Arial"/>
              <a:buChar char="●"/>
            </a:pPr>
            <a:r>
              <a:rPr b="1" lang="en" sz="1500">
                <a:latin typeface="Arial"/>
                <a:ea typeface="Arial"/>
                <a:cs typeface="Arial"/>
                <a:sym typeface="Arial"/>
              </a:rPr>
              <a:t>I’ve own &amp; operate a farm since 1998.  </a:t>
            </a:r>
            <a:endParaRPr b="1" sz="1500">
              <a:latin typeface="Arial"/>
              <a:ea typeface="Arial"/>
              <a:cs typeface="Arial"/>
              <a:sym typeface="Arial"/>
            </a:endParaRPr>
          </a:p>
          <a:p>
            <a:pPr indent="-323850" lvl="0" marL="457200" rtl="0" algn="l">
              <a:spcBef>
                <a:spcPts val="0"/>
              </a:spcBef>
              <a:spcAft>
                <a:spcPts val="0"/>
              </a:spcAft>
              <a:buSzPts val="1500"/>
              <a:buFont typeface="Arial"/>
              <a:buChar char="●"/>
            </a:pPr>
            <a:r>
              <a:rPr b="1" lang="en" sz="1500">
                <a:latin typeface="Arial"/>
                <a:ea typeface="Arial"/>
                <a:cs typeface="Arial"/>
                <a:sym typeface="Arial"/>
              </a:rPr>
              <a:t>I own and Residential Retailing &amp; </a:t>
            </a:r>
            <a:r>
              <a:rPr b="1" lang="en" sz="1500">
                <a:latin typeface="Arial"/>
                <a:ea typeface="Arial"/>
                <a:cs typeface="Arial"/>
                <a:sym typeface="Arial"/>
              </a:rPr>
              <a:t>constructio</a:t>
            </a:r>
            <a:r>
              <a:rPr b="1" lang="en" sz="1500">
                <a:latin typeface="Arial"/>
                <a:ea typeface="Arial"/>
                <a:cs typeface="Arial"/>
                <a:sym typeface="Arial"/>
              </a:rPr>
              <a:t>  business since 2011.  </a:t>
            </a:r>
            <a:endParaRPr b="1" sz="1500">
              <a:latin typeface="Arial"/>
              <a:ea typeface="Arial"/>
              <a:cs typeface="Arial"/>
              <a:sym typeface="Arial"/>
            </a:endParaRPr>
          </a:p>
          <a:p>
            <a:pPr indent="-323850" lvl="0" marL="457200" rtl="0" algn="l">
              <a:spcBef>
                <a:spcPts val="0"/>
              </a:spcBef>
              <a:spcAft>
                <a:spcPts val="0"/>
              </a:spcAft>
              <a:buSzPts val="1500"/>
              <a:buFont typeface="Arial"/>
              <a:buChar char="●"/>
            </a:pPr>
            <a:r>
              <a:rPr b="1" lang="en" sz="1500">
                <a:latin typeface="Arial"/>
                <a:ea typeface="Arial"/>
                <a:cs typeface="Arial"/>
                <a:sym typeface="Arial"/>
              </a:rPr>
              <a:t>I am a Licensed Professional Engineer (P.eng) since 2000 and hold an Electrical Engineering degree with multiple specialized certificates in controls, power, hydraulics, pneumatics, programming, welding and mechanical design.</a:t>
            </a:r>
            <a:endParaRPr b="1" sz="1500">
              <a:latin typeface="Arial"/>
              <a:ea typeface="Arial"/>
              <a:cs typeface="Arial"/>
              <a:sym typeface="Arial"/>
            </a:endParaRPr>
          </a:p>
          <a:p>
            <a:pPr indent="-323850" lvl="0" marL="457200" rtl="0" algn="l">
              <a:spcBef>
                <a:spcPts val="0"/>
              </a:spcBef>
              <a:spcAft>
                <a:spcPts val="0"/>
              </a:spcAft>
              <a:buSzPts val="1500"/>
              <a:buFont typeface="Arial"/>
              <a:buChar char="●"/>
            </a:pPr>
            <a:r>
              <a:rPr b="1" lang="en" sz="1400">
                <a:latin typeface="Arial"/>
                <a:ea typeface="Arial"/>
                <a:cs typeface="Arial"/>
                <a:sym typeface="Arial"/>
              </a:rPr>
              <a:t>I wish to see POSITIVE CHANGE IN THE  </a:t>
            </a:r>
            <a:r>
              <a:rPr b="1" lang="en" sz="1400" u="sng">
                <a:latin typeface="Arial"/>
                <a:ea typeface="Arial"/>
                <a:cs typeface="Arial"/>
                <a:sym typeface="Arial"/>
              </a:rPr>
              <a:t>AFFORDABILITY of </a:t>
            </a:r>
            <a:r>
              <a:rPr b="1" lang="en" sz="1400">
                <a:latin typeface="Arial"/>
                <a:ea typeface="Arial"/>
                <a:cs typeface="Arial"/>
                <a:sym typeface="Arial"/>
              </a:rPr>
              <a:t>farm machines in our local area.  I did this because I can’t find affordable equipment anywhere in Canada</a:t>
            </a:r>
            <a:endParaRPr b="1" sz="1400">
              <a:latin typeface="Arial"/>
              <a:ea typeface="Arial"/>
              <a:cs typeface="Arial"/>
              <a:sym typeface="Arial"/>
            </a:endParaRPr>
          </a:p>
          <a:p>
            <a:pPr indent="-323850" lvl="0" marL="457200" rtl="0" algn="l">
              <a:spcBef>
                <a:spcPts val="0"/>
              </a:spcBef>
              <a:spcAft>
                <a:spcPts val="0"/>
              </a:spcAft>
              <a:buSzPts val="1500"/>
              <a:buFont typeface="Arial"/>
              <a:buChar char="●"/>
            </a:pPr>
            <a:r>
              <a:rPr b="1" lang="en" sz="1500">
                <a:latin typeface="Arial"/>
                <a:ea typeface="Arial"/>
                <a:cs typeface="Arial"/>
                <a:sym typeface="Arial"/>
              </a:rPr>
              <a:t>I have over 35 years experience in the Engineering, maintenance, Automation, Power Energy and Agricultural  and sales.</a:t>
            </a:r>
            <a:endParaRPr b="1" sz="1500">
              <a:latin typeface="Arial"/>
              <a:ea typeface="Arial"/>
              <a:cs typeface="Arial"/>
              <a:sym typeface="Arial"/>
            </a:endParaRPr>
          </a:p>
          <a:p>
            <a:pPr indent="-323850" lvl="0" marL="457200" rtl="0" algn="l">
              <a:spcBef>
                <a:spcPts val="0"/>
              </a:spcBef>
              <a:spcAft>
                <a:spcPts val="0"/>
              </a:spcAft>
              <a:buSzPts val="1500"/>
              <a:buFont typeface="Arial"/>
              <a:buChar char="●"/>
            </a:pPr>
            <a:r>
              <a:rPr b="1" lang="en" sz="1500">
                <a:latin typeface="Arial"/>
                <a:ea typeface="Arial"/>
                <a:cs typeface="Arial"/>
                <a:sym typeface="Arial"/>
              </a:rPr>
              <a:t>I have worked for fortune 500 companies in roles involving Design, Maintenance,  Engineering, Sales  and Project management.</a:t>
            </a:r>
            <a:endParaRPr b="1" sz="1500">
              <a:latin typeface="Arial"/>
              <a:ea typeface="Arial"/>
              <a:cs typeface="Arial"/>
              <a:sym typeface="Arial"/>
            </a:endParaRPr>
          </a:p>
          <a:p>
            <a:pPr indent="-323850" lvl="0" marL="457200" rtl="0" algn="l">
              <a:spcBef>
                <a:spcPts val="0"/>
              </a:spcBef>
              <a:spcAft>
                <a:spcPts val="0"/>
              </a:spcAft>
              <a:buSzPts val="1500"/>
              <a:buFont typeface="Arial"/>
              <a:buChar char="●"/>
            </a:pPr>
            <a:r>
              <a:rPr b="1" lang="en" sz="1500">
                <a:latin typeface="Arial"/>
                <a:ea typeface="Arial"/>
                <a:cs typeface="Arial"/>
                <a:sym typeface="Arial"/>
              </a:rPr>
              <a:t>I oversaw  multi-million dollar projects for Honda of Canada Mfg, Magna International  group of companies and Prodomax Automation.</a:t>
            </a:r>
            <a:endParaRPr b="1" sz="1500">
              <a:latin typeface="Arial"/>
              <a:ea typeface="Arial"/>
              <a:cs typeface="Arial"/>
              <a:sym typeface="Arial"/>
            </a:endParaRPr>
          </a:p>
          <a:p>
            <a:pPr indent="-317500" lvl="0" marL="457200" rtl="0" algn="l">
              <a:spcBef>
                <a:spcPts val="0"/>
              </a:spcBef>
              <a:spcAft>
                <a:spcPts val="0"/>
              </a:spcAft>
              <a:buSzPts val="1400"/>
              <a:buFont typeface="Arial"/>
              <a:buChar char="●"/>
            </a:pPr>
            <a:r>
              <a:rPr b="1" lang="en" sz="1400">
                <a:latin typeface="Arial"/>
                <a:ea typeface="Arial"/>
                <a:cs typeface="Arial"/>
                <a:sym typeface="Arial"/>
              </a:rPr>
              <a:t>I have heavy equipment and farm equipment experience as an Operator, as a Mechanic and as an Engineer.</a:t>
            </a:r>
            <a:endParaRPr b="1" sz="1400">
              <a:latin typeface="Arial"/>
              <a:ea typeface="Arial"/>
              <a:cs typeface="Arial"/>
              <a:sym typeface="Arial"/>
            </a:endParaRPr>
          </a:p>
          <a:p>
            <a:pPr indent="0" lvl="0" marL="457200" rtl="0" algn="l">
              <a:spcBef>
                <a:spcPts val="0"/>
              </a:spcBef>
              <a:spcAft>
                <a:spcPts val="0"/>
              </a:spcAft>
              <a:buNone/>
            </a:pPr>
            <a:r>
              <a:t/>
            </a:r>
            <a:endParaRPr b="1" sz="1500">
              <a:latin typeface="Arial"/>
              <a:ea typeface="Arial"/>
              <a:cs typeface="Arial"/>
              <a:sym typeface="Arial"/>
            </a:endParaRPr>
          </a:p>
          <a:p>
            <a:pPr indent="0" lvl="0" marL="0" rtl="0" algn="l">
              <a:spcBef>
                <a:spcPts val="0"/>
              </a:spcBef>
              <a:spcAft>
                <a:spcPts val="1000"/>
              </a:spcAft>
              <a:buNone/>
            </a:pPr>
            <a:r>
              <a:t/>
            </a:r>
            <a:endParaRPr b="1" sz="1200">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98">
                                            <p:txEl>
                                              <p:pRg end="0" st="0"/>
                                            </p:txEl>
                                          </p:spTgt>
                                        </p:tgtEl>
                                        <p:attrNameLst>
                                          <p:attrName>style.visibility</p:attrName>
                                        </p:attrNameLst>
                                      </p:cBhvr>
                                      <p:to>
                                        <p:strVal val="visible"/>
                                      </p:to>
                                    </p:set>
                                    <p:anim calcmode="lin" valueType="num">
                                      <p:cBhvr additive="base">
                                        <p:cTn dur="100"/>
                                        <p:tgtEl>
                                          <p:spTgt spid="398">
                                            <p:txEl>
                                              <p:pRg end="0" st="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100"/>
                            </p:stCondLst>
                            <p:childTnLst>
                              <p:par>
                                <p:cTn fill="hold" nodeType="afterEffect" presetClass="entr" presetID="2" presetSubtype="4">
                                  <p:stCondLst>
                                    <p:cond delay="0"/>
                                  </p:stCondLst>
                                  <p:childTnLst>
                                    <p:set>
                                      <p:cBhvr>
                                        <p:cTn dur="1" fill="hold">
                                          <p:stCondLst>
                                            <p:cond delay="0"/>
                                          </p:stCondLst>
                                        </p:cTn>
                                        <p:tgtEl>
                                          <p:spTgt spid="398">
                                            <p:txEl>
                                              <p:pRg end="1" st="1"/>
                                            </p:txEl>
                                          </p:spTgt>
                                        </p:tgtEl>
                                        <p:attrNameLst>
                                          <p:attrName>style.visibility</p:attrName>
                                        </p:attrNameLst>
                                      </p:cBhvr>
                                      <p:to>
                                        <p:strVal val="visible"/>
                                      </p:to>
                                    </p:set>
                                    <p:anim calcmode="lin" valueType="num">
                                      <p:cBhvr additive="base">
                                        <p:cTn dur="100"/>
                                        <p:tgtEl>
                                          <p:spTgt spid="398">
                                            <p:txEl>
                                              <p:pRg end="1" st="1"/>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200"/>
                            </p:stCondLst>
                            <p:childTnLst>
                              <p:par>
                                <p:cTn fill="hold" nodeType="afterEffect" presetClass="entr" presetID="2" presetSubtype="4">
                                  <p:stCondLst>
                                    <p:cond delay="0"/>
                                  </p:stCondLst>
                                  <p:childTnLst>
                                    <p:set>
                                      <p:cBhvr>
                                        <p:cTn dur="1" fill="hold">
                                          <p:stCondLst>
                                            <p:cond delay="0"/>
                                          </p:stCondLst>
                                        </p:cTn>
                                        <p:tgtEl>
                                          <p:spTgt spid="398">
                                            <p:txEl>
                                              <p:pRg end="2" st="2"/>
                                            </p:txEl>
                                          </p:spTgt>
                                        </p:tgtEl>
                                        <p:attrNameLst>
                                          <p:attrName>style.visibility</p:attrName>
                                        </p:attrNameLst>
                                      </p:cBhvr>
                                      <p:to>
                                        <p:strVal val="visible"/>
                                      </p:to>
                                    </p:set>
                                    <p:anim calcmode="lin" valueType="num">
                                      <p:cBhvr additive="base">
                                        <p:cTn dur="100"/>
                                        <p:tgtEl>
                                          <p:spTgt spid="398">
                                            <p:txEl>
                                              <p:pRg end="2" st="2"/>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300"/>
                            </p:stCondLst>
                            <p:childTnLst>
                              <p:par>
                                <p:cTn fill="hold" nodeType="afterEffect" presetClass="entr" presetID="2" presetSubtype="4">
                                  <p:stCondLst>
                                    <p:cond delay="0"/>
                                  </p:stCondLst>
                                  <p:childTnLst>
                                    <p:set>
                                      <p:cBhvr>
                                        <p:cTn dur="1" fill="hold">
                                          <p:stCondLst>
                                            <p:cond delay="0"/>
                                          </p:stCondLst>
                                        </p:cTn>
                                        <p:tgtEl>
                                          <p:spTgt spid="398">
                                            <p:txEl>
                                              <p:pRg end="3" st="3"/>
                                            </p:txEl>
                                          </p:spTgt>
                                        </p:tgtEl>
                                        <p:attrNameLst>
                                          <p:attrName>style.visibility</p:attrName>
                                        </p:attrNameLst>
                                      </p:cBhvr>
                                      <p:to>
                                        <p:strVal val="visible"/>
                                      </p:to>
                                    </p:set>
                                    <p:anim calcmode="lin" valueType="num">
                                      <p:cBhvr additive="base">
                                        <p:cTn dur="100"/>
                                        <p:tgtEl>
                                          <p:spTgt spid="398">
                                            <p:txEl>
                                              <p:pRg end="3" st="3"/>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400"/>
                            </p:stCondLst>
                            <p:childTnLst>
                              <p:par>
                                <p:cTn fill="hold" nodeType="afterEffect" presetClass="entr" presetID="2" presetSubtype="4">
                                  <p:stCondLst>
                                    <p:cond delay="0"/>
                                  </p:stCondLst>
                                  <p:childTnLst>
                                    <p:set>
                                      <p:cBhvr>
                                        <p:cTn dur="1" fill="hold">
                                          <p:stCondLst>
                                            <p:cond delay="0"/>
                                          </p:stCondLst>
                                        </p:cTn>
                                        <p:tgtEl>
                                          <p:spTgt spid="398">
                                            <p:txEl>
                                              <p:pRg end="4" st="4"/>
                                            </p:txEl>
                                          </p:spTgt>
                                        </p:tgtEl>
                                        <p:attrNameLst>
                                          <p:attrName>style.visibility</p:attrName>
                                        </p:attrNameLst>
                                      </p:cBhvr>
                                      <p:to>
                                        <p:strVal val="visible"/>
                                      </p:to>
                                    </p:set>
                                    <p:anim calcmode="lin" valueType="num">
                                      <p:cBhvr additive="base">
                                        <p:cTn dur="100"/>
                                        <p:tgtEl>
                                          <p:spTgt spid="398">
                                            <p:txEl>
                                              <p:pRg end="4" st="4"/>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398">
                                            <p:txEl>
                                              <p:pRg end="5" st="5"/>
                                            </p:txEl>
                                          </p:spTgt>
                                        </p:tgtEl>
                                        <p:attrNameLst>
                                          <p:attrName>style.visibility</p:attrName>
                                        </p:attrNameLst>
                                      </p:cBhvr>
                                      <p:to>
                                        <p:strVal val="visible"/>
                                      </p:to>
                                    </p:set>
                                    <p:anim calcmode="lin" valueType="num">
                                      <p:cBhvr additive="base">
                                        <p:cTn dur="100"/>
                                        <p:tgtEl>
                                          <p:spTgt spid="398">
                                            <p:txEl>
                                              <p:pRg end="5" st="5"/>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600"/>
                            </p:stCondLst>
                            <p:childTnLst>
                              <p:par>
                                <p:cTn fill="hold" nodeType="afterEffect" presetClass="entr" presetID="2" presetSubtype="4">
                                  <p:stCondLst>
                                    <p:cond delay="0"/>
                                  </p:stCondLst>
                                  <p:childTnLst>
                                    <p:set>
                                      <p:cBhvr>
                                        <p:cTn dur="1" fill="hold">
                                          <p:stCondLst>
                                            <p:cond delay="0"/>
                                          </p:stCondLst>
                                        </p:cTn>
                                        <p:tgtEl>
                                          <p:spTgt spid="398">
                                            <p:txEl>
                                              <p:pRg end="6" st="6"/>
                                            </p:txEl>
                                          </p:spTgt>
                                        </p:tgtEl>
                                        <p:attrNameLst>
                                          <p:attrName>style.visibility</p:attrName>
                                        </p:attrNameLst>
                                      </p:cBhvr>
                                      <p:to>
                                        <p:strVal val="visible"/>
                                      </p:to>
                                    </p:set>
                                    <p:anim calcmode="lin" valueType="num">
                                      <p:cBhvr additive="base">
                                        <p:cTn dur="100"/>
                                        <p:tgtEl>
                                          <p:spTgt spid="398">
                                            <p:txEl>
                                              <p:pRg end="6" st="6"/>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700"/>
                            </p:stCondLst>
                            <p:childTnLst>
                              <p:par>
                                <p:cTn fill="hold" nodeType="afterEffect" presetClass="entr" presetID="2" presetSubtype="4">
                                  <p:stCondLst>
                                    <p:cond delay="0"/>
                                  </p:stCondLst>
                                  <p:childTnLst>
                                    <p:set>
                                      <p:cBhvr>
                                        <p:cTn dur="1" fill="hold">
                                          <p:stCondLst>
                                            <p:cond delay="0"/>
                                          </p:stCondLst>
                                        </p:cTn>
                                        <p:tgtEl>
                                          <p:spTgt spid="398">
                                            <p:txEl>
                                              <p:pRg end="7" st="7"/>
                                            </p:txEl>
                                          </p:spTgt>
                                        </p:tgtEl>
                                        <p:attrNameLst>
                                          <p:attrName>style.visibility</p:attrName>
                                        </p:attrNameLst>
                                      </p:cBhvr>
                                      <p:to>
                                        <p:strVal val="visible"/>
                                      </p:to>
                                    </p:set>
                                    <p:anim calcmode="lin" valueType="num">
                                      <p:cBhvr additive="base">
                                        <p:cTn dur="100"/>
                                        <p:tgtEl>
                                          <p:spTgt spid="398">
                                            <p:txEl>
                                              <p:pRg end="7" st="7"/>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800"/>
                            </p:stCondLst>
                            <p:childTnLst>
                              <p:par>
                                <p:cTn fill="hold" nodeType="afterEffect" presetClass="entr" presetID="2" presetSubtype="4">
                                  <p:stCondLst>
                                    <p:cond delay="0"/>
                                  </p:stCondLst>
                                  <p:childTnLst>
                                    <p:set>
                                      <p:cBhvr>
                                        <p:cTn dur="1" fill="hold">
                                          <p:stCondLst>
                                            <p:cond delay="0"/>
                                          </p:stCondLst>
                                        </p:cTn>
                                        <p:tgtEl>
                                          <p:spTgt spid="398">
                                            <p:txEl>
                                              <p:pRg end="8" st="8"/>
                                            </p:txEl>
                                          </p:spTgt>
                                        </p:tgtEl>
                                        <p:attrNameLst>
                                          <p:attrName>style.visibility</p:attrName>
                                        </p:attrNameLst>
                                      </p:cBhvr>
                                      <p:to>
                                        <p:strVal val="visible"/>
                                      </p:to>
                                    </p:set>
                                    <p:anim calcmode="lin" valueType="num">
                                      <p:cBhvr additive="base">
                                        <p:cTn dur="100"/>
                                        <p:tgtEl>
                                          <p:spTgt spid="398">
                                            <p:txEl>
                                              <p:pRg end="8" st="8"/>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900"/>
                            </p:stCondLst>
                            <p:childTnLst>
                              <p:par>
                                <p:cTn fill="hold" nodeType="afterEffect" presetClass="entr" presetID="2" presetSubtype="4">
                                  <p:stCondLst>
                                    <p:cond delay="0"/>
                                  </p:stCondLst>
                                  <p:childTnLst>
                                    <p:set>
                                      <p:cBhvr>
                                        <p:cTn dur="1" fill="hold">
                                          <p:stCondLst>
                                            <p:cond delay="0"/>
                                          </p:stCondLst>
                                        </p:cTn>
                                        <p:tgtEl>
                                          <p:spTgt spid="398">
                                            <p:txEl>
                                              <p:pRg end="9" st="9"/>
                                            </p:txEl>
                                          </p:spTgt>
                                        </p:tgtEl>
                                        <p:attrNameLst>
                                          <p:attrName>style.visibility</p:attrName>
                                        </p:attrNameLst>
                                      </p:cBhvr>
                                      <p:to>
                                        <p:strVal val="visible"/>
                                      </p:to>
                                    </p:set>
                                    <p:anim calcmode="lin" valueType="num">
                                      <p:cBhvr additive="base">
                                        <p:cTn dur="100"/>
                                        <p:tgtEl>
                                          <p:spTgt spid="398">
                                            <p:txEl>
                                              <p:pRg end="9" st="9"/>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98">
                                            <p:txEl>
                                              <p:pRg end="10" st="10"/>
                                            </p:txEl>
                                          </p:spTgt>
                                        </p:tgtEl>
                                        <p:attrNameLst>
                                          <p:attrName>style.visibility</p:attrName>
                                        </p:attrNameLst>
                                      </p:cBhvr>
                                      <p:to>
                                        <p:strVal val="visible"/>
                                      </p:to>
                                    </p:set>
                                    <p:anim calcmode="lin" valueType="num">
                                      <p:cBhvr additive="base">
                                        <p:cTn dur="100"/>
                                        <p:tgtEl>
                                          <p:spTgt spid="398">
                                            <p:txEl>
                                              <p:pRg end="10" st="10"/>
                                            </p:txEl>
                                          </p:spTgt>
                                        </p:tgtEl>
                                        <p:attrNameLst>
                                          <p:attrName>ppt_y</p:attrName>
                                        </p:attrNameLst>
                                      </p:cBhvr>
                                      <p:tavLst>
                                        <p:tav fmla="" tm="0">
                                          <p:val>
                                            <p:strVal val="#ppt_y+1"/>
                                          </p:val>
                                        </p:tav>
                                        <p:tav fmla="" tm="100000">
                                          <p:val>
                                            <p:strVal val="#ppt_y"/>
                                          </p:val>
                                        </p:tav>
                                      </p:tavLst>
                                    </p:anim>
                                  </p:childTnLst>
                                </p:cTn>
                              </p:par>
                            </p:childTnLst>
                          </p:cTn>
                        </p:par>
                        <p:par>
                          <p:cTn fill="hold">
                            <p:stCondLst>
                              <p:cond delay="1100"/>
                            </p:stCondLst>
                            <p:childTnLst>
                              <p:par>
                                <p:cTn fill="hold" nodeType="afterEffect" presetClass="entr" presetID="2" presetSubtype="4">
                                  <p:stCondLst>
                                    <p:cond delay="0"/>
                                  </p:stCondLst>
                                  <p:childTnLst>
                                    <p:set>
                                      <p:cBhvr>
                                        <p:cTn dur="1" fill="hold">
                                          <p:stCondLst>
                                            <p:cond delay="0"/>
                                          </p:stCondLst>
                                        </p:cTn>
                                        <p:tgtEl>
                                          <p:spTgt spid="398">
                                            <p:txEl>
                                              <p:pRg end="11" st="11"/>
                                            </p:txEl>
                                          </p:spTgt>
                                        </p:tgtEl>
                                        <p:attrNameLst>
                                          <p:attrName>style.visibility</p:attrName>
                                        </p:attrNameLst>
                                      </p:cBhvr>
                                      <p:to>
                                        <p:strVal val="visible"/>
                                      </p:to>
                                    </p:set>
                                    <p:anim calcmode="lin" valueType="num">
                                      <p:cBhvr additive="base">
                                        <p:cTn dur="100"/>
                                        <p:tgtEl>
                                          <p:spTgt spid="398">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9"/>
          <p:cNvSpPr txBox="1"/>
          <p:nvPr/>
        </p:nvSpPr>
        <p:spPr>
          <a:xfrm>
            <a:off x="0" y="114911"/>
            <a:ext cx="9013800" cy="5485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sp>
        <p:nvSpPr>
          <p:cNvPr id="404" name="Google Shape;404;p39"/>
          <p:cNvSpPr txBox="1"/>
          <p:nvPr>
            <p:ph type="ctrTitle"/>
          </p:nvPr>
        </p:nvSpPr>
        <p:spPr>
          <a:xfrm>
            <a:off x="745360" y="-106815"/>
            <a:ext cx="7653300" cy="354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FF"/>
                </a:solidFill>
              </a:rPr>
              <a:t>Thank you for your consideration of becoming a Dealership for </a:t>
            </a:r>
            <a:r>
              <a:rPr lang="en" sz="3000">
                <a:solidFill>
                  <a:srgbClr val="0000FF"/>
                </a:solidFill>
              </a:rPr>
              <a:t>LS Tractors</a:t>
            </a:r>
            <a:r>
              <a:rPr lang="en" sz="3000">
                <a:solidFill>
                  <a:srgbClr val="0000FF"/>
                </a:solidFill>
              </a:rPr>
              <a:t> .</a:t>
            </a:r>
            <a:endParaRPr sz="3000">
              <a:solidFill>
                <a:srgbClr val="0000FF"/>
              </a:solidFill>
            </a:endParaRPr>
          </a:p>
          <a:p>
            <a:pPr indent="0" lvl="0" marL="0" rtl="0" algn="l">
              <a:spcBef>
                <a:spcPts val="0"/>
              </a:spcBef>
              <a:spcAft>
                <a:spcPts val="0"/>
              </a:spcAft>
              <a:buNone/>
            </a:pPr>
            <a:r>
              <a:t/>
            </a:r>
            <a:endParaRPr sz="1300">
              <a:solidFill>
                <a:srgbClr val="0000FF"/>
              </a:solidFill>
            </a:endParaRPr>
          </a:p>
          <a:p>
            <a:pPr indent="0" lvl="0" marL="457200" rtl="0" algn="l">
              <a:spcBef>
                <a:spcPts val="0"/>
              </a:spcBef>
              <a:spcAft>
                <a:spcPts val="0"/>
              </a:spcAft>
              <a:buNone/>
            </a:pPr>
            <a:r>
              <a:rPr lang="en" sz="2300" u="sng">
                <a:solidFill>
                  <a:srgbClr val="0000FF"/>
                </a:solidFill>
              </a:rPr>
              <a:t>Contact information</a:t>
            </a:r>
            <a:endParaRPr sz="2300" u="sng">
              <a:solidFill>
                <a:srgbClr val="0000FF"/>
              </a:solidFill>
            </a:endParaRPr>
          </a:p>
          <a:p>
            <a:pPr indent="-374650" lvl="0" marL="457200" rtl="0" algn="l">
              <a:spcBef>
                <a:spcPts val="0"/>
              </a:spcBef>
              <a:spcAft>
                <a:spcPts val="0"/>
              </a:spcAft>
              <a:buClr>
                <a:srgbClr val="0000FF"/>
              </a:buClr>
              <a:buSzPts val="2300"/>
              <a:buChar char="●"/>
            </a:pPr>
            <a:r>
              <a:rPr lang="en" sz="2300">
                <a:solidFill>
                  <a:srgbClr val="0000FF"/>
                </a:solidFill>
              </a:rPr>
              <a:t>Glen O’Brien, P.Eng</a:t>
            </a:r>
            <a:endParaRPr sz="2300">
              <a:solidFill>
                <a:srgbClr val="0000FF"/>
              </a:solidFill>
            </a:endParaRPr>
          </a:p>
          <a:p>
            <a:pPr indent="-374650" lvl="0" marL="457200" rtl="0" algn="l">
              <a:spcBef>
                <a:spcPts val="0"/>
              </a:spcBef>
              <a:spcAft>
                <a:spcPts val="0"/>
              </a:spcAft>
              <a:buClr>
                <a:srgbClr val="0000FF"/>
              </a:buClr>
              <a:buSzPts val="2300"/>
              <a:buChar char="●"/>
            </a:pPr>
            <a:r>
              <a:rPr lang="en" sz="2300">
                <a:solidFill>
                  <a:srgbClr val="0000FF"/>
                </a:solidFill>
              </a:rPr>
              <a:t>Tel: 249-877-1092</a:t>
            </a:r>
            <a:endParaRPr sz="2300">
              <a:solidFill>
                <a:srgbClr val="0000FF"/>
              </a:solidFill>
            </a:endParaRPr>
          </a:p>
          <a:p>
            <a:pPr indent="-374650" lvl="0" marL="457200" rtl="0" algn="l">
              <a:spcBef>
                <a:spcPts val="0"/>
              </a:spcBef>
              <a:spcAft>
                <a:spcPts val="0"/>
              </a:spcAft>
              <a:buClr>
                <a:srgbClr val="0000FF"/>
              </a:buClr>
              <a:buSzPts val="2300"/>
              <a:buChar char="●"/>
            </a:pPr>
            <a:r>
              <a:rPr lang="en" sz="2300">
                <a:solidFill>
                  <a:srgbClr val="0000FF"/>
                </a:solidFill>
              </a:rPr>
              <a:t>Whats APP &amp; </a:t>
            </a:r>
            <a:r>
              <a:rPr lang="en" sz="2300">
                <a:solidFill>
                  <a:srgbClr val="0000FF"/>
                </a:solidFill>
              </a:rPr>
              <a:t>SMS</a:t>
            </a:r>
            <a:r>
              <a:rPr lang="en" sz="2300">
                <a:solidFill>
                  <a:srgbClr val="0000FF"/>
                </a:solidFill>
              </a:rPr>
              <a:t>: 1-249-877-1092</a:t>
            </a:r>
            <a:endParaRPr sz="2300">
              <a:solidFill>
                <a:srgbClr val="0000FF"/>
              </a:solidFill>
            </a:endParaRPr>
          </a:p>
          <a:p>
            <a:pPr indent="-374650" lvl="0" marL="457200" rtl="0" algn="l">
              <a:spcBef>
                <a:spcPts val="0"/>
              </a:spcBef>
              <a:spcAft>
                <a:spcPts val="0"/>
              </a:spcAft>
              <a:buClr>
                <a:srgbClr val="0000FF"/>
              </a:buClr>
              <a:buSzPts val="2300"/>
              <a:buChar char="●"/>
            </a:pPr>
            <a:r>
              <a:rPr lang="en" sz="2300">
                <a:solidFill>
                  <a:srgbClr val="0000FF"/>
                </a:solidFill>
              </a:rPr>
              <a:t>E1:  </a:t>
            </a:r>
            <a:r>
              <a:rPr lang="en" sz="2300" u="sng">
                <a:solidFill>
                  <a:schemeClr val="hlink"/>
                </a:solidFill>
                <a:hlinkClick r:id="rId3"/>
              </a:rPr>
              <a:t>MSEmachinery@gmail.com</a:t>
            </a:r>
            <a:endParaRPr sz="2300">
              <a:solidFill>
                <a:srgbClr val="0000FF"/>
              </a:solidFill>
            </a:endParaRPr>
          </a:p>
          <a:p>
            <a:pPr indent="0" lvl="0" marL="0" rtl="0" algn="l">
              <a:spcBef>
                <a:spcPts val="0"/>
              </a:spcBef>
              <a:spcAft>
                <a:spcPts val="0"/>
              </a:spcAft>
              <a:buNone/>
            </a:pPr>
            <a:r>
              <a:rPr lang="en" sz="2300">
                <a:solidFill>
                  <a:srgbClr val="0000FF"/>
                </a:solidFill>
              </a:rPr>
              <a:t>      www.MapleSpringsEnergy.ca</a:t>
            </a:r>
            <a:endParaRPr sz="2300">
              <a:solidFill>
                <a:srgbClr val="0000FF"/>
              </a:solidFill>
            </a:endParaRPr>
          </a:p>
        </p:txBody>
      </p:sp>
      <p:sp>
        <p:nvSpPr>
          <p:cNvPr id="405" name="Google Shape;405;p39"/>
          <p:cNvSpPr txBox="1"/>
          <p:nvPr/>
        </p:nvSpPr>
        <p:spPr>
          <a:xfrm>
            <a:off x="4506400" y="4597225"/>
            <a:ext cx="126000" cy="75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Lato"/>
              <a:ea typeface="Lato"/>
              <a:cs typeface="Lato"/>
              <a:sym typeface="Lato"/>
            </a:endParaRPr>
          </a:p>
        </p:txBody>
      </p:sp>
      <p:grpSp>
        <p:nvGrpSpPr>
          <p:cNvPr id="406" name="Google Shape;406;p39"/>
          <p:cNvGrpSpPr/>
          <p:nvPr/>
        </p:nvGrpSpPr>
        <p:grpSpPr>
          <a:xfrm>
            <a:off x="1869666" y="3697263"/>
            <a:ext cx="4806622" cy="1770303"/>
            <a:chOff x="1705675" y="3547232"/>
            <a:chExt cx="5693700" cy="2097018"/>
          </a:xfrm>
        </p:grpSpPr>
        <p:sp>
          <p:nvSpPr>
            <p:cNvPr id="407" name="Google Shape;407;p39"/>
            <p:cNvSpPr txBox="1"/>
            <p:nvPr/>
          </p:nvSpPr>
          <p:spPr>
            <a:xfrm>
              <a:off x="1705675" y="5316350"/>
              <a:ext cx="5693700" cy="327900"/>
            </a:xfrm>
            <a:prstGeom prst="rect">
              <a:avLst/>
            </a:prstGeom>
            <a:noFill/>
            <a:ln cap="flat" cmpd="sng" w="32175">
              <a:solidFill>
                <a:srgbClr val="000000"/>
              </a:solidFill>
              <a:prstDash val="solid"/>
              <a:round/>
              <a:headEnd len="sm" w="sm" type="none"/>
              <a:tailEnd len="sm" w="sm" type="none"/>
            </a:ln>
          </p:spPr>
          <p:txBody>
            <a:bodyPr anchorCtr="0" anchor="t" bIns="77175" lIns="77175" spcFirstLastPara="1" rIns="77175" wrap="square" tIns="77175">
              <a:noAutofit/>
            </a:bodyPr>
            <a:lstStyle/>
            <a:p>
              <a:pPr indent="0" lvl="0" marL="0" rtl="0" algn="l">
                <a:spcBef>
                  <a:spcPts val="0"/>
                </a:spcBef>
                <a:spcAft>
                  <a:spcPts val="0"/>
                </a:spcAft>
                <a:buNone/>
              </a:pPr>
              <a:r>
                <a:t/>
              </a:r>
              <a:endParaRPr sz="1519">
                <a:solidFill>
                  <a:schemeClr val="dk2"/>
                </a:solidFill>
                <a:latin typeface="Lato"/>
                <a:ea typeface="Lato"/>
                <a:cs typeface="Lato"/>
                <a:sym typeface="Lato"/>
              </a:endParaRPr>
            </a:p>
          </p:txBody>
        </p:sp>
        <p:grpSp>
          <p:nvGrpSpPr>
            <p:cNvPr id="408" name="Google Shape;408;p39"/>
            <p:cNvGrpSpPr/>
            <p:nvPr/>
          </p:nvGrpSpPr>
          <p:grpSpPr>
            <a:xfrm>
              <a:off x="1744764" y="3547232"/>
              <a:ext cx="5654461" cy="2008819"/>
              <a:chOff x="1744764" y="3547232"/>
              <a:chExt cx="5654461" cy="2008819"/>
            </a:xfrm>
          </p:grpSpPr>
          <p:grpSp>
            <p:nvGrpSpPr>
              <p:cNvPr id="409" name="Google Shape;409;p39"/>
              <p:cNvGrpSpPr/>
              <p:nvPr/>
            </p:nvGrpSpPr>
            <p:grpSpPr>
              <a:xfrm>
                <a:off x="1744764" y="3547232"/>
                <a:ext cx="5654461" cy="1684580"/>
                <a:chOff x="1679664" y="3597682"/>
                <a:chExt cx="5654461" cy="1684580"/>
              </a:xfrm>
            </p:grpSpPr>
            <p:grpSp>
              <p:nvGrpSpPr>
                <p:cNvPr id="410" name="Google Shape;410;p39"/>
                <p:cNvGrpSpPr/>
                <p:nvPr/>
              </p:nvGrpSpPr>
              <p:grpSpPr>
                <a:xfrm>
                  <a:off x="1679664" y="3597682"/>
                  <a:ext cx="5654450" cy="856440"/>
                  <a:chOff x="348925" y="2523732"/>
                  <a:chExt cx="6754808" cy="1151129"/>
                </a:xfrm>
              </p:grpSpPr>
              <p:grpSp>
                <p:nvGrpSpPr>
                  <p:cNvPr id="411" name="Google Shape;411;p39"/>
                  <p:cNvGrpSpPr/>
                  <p:nvPr/>
                </p:nvGrpSpPr>
                <p:grpSpPr>
                  <a:xfrm>
                    <a:off x="1793404" y="2523732"/>
                    <a:ext cx="5310329" cy="1151129"/>
                    <a:chOff x="4163575" y="158575"/>
                    <a:chExt cx="3702900" cy="700200"/>
                  </a:xfrm>
                </p:grpSpPr>
                <p:sp>
                  <p:nvSpPr>
                    <p:cNvPr id="412" name="Google Shape;412;p39"/>
                    <p:cNvSpPr txBox="1"/>
                    <p:nvPr/>
                  </p:nvSpPr>
                  <p:spPr>
                    <a:xfrm>
                      <a:off x="4163575" y="158575"/>
                      <a:ext cx="3702900" cy="700200"/>
                    </a:xfrm>
                    <a:prstGeom prst="rect">
                      <a:avLst/>
                    </a:prstGeom>
                    <a:solidFill>
                      <a:schemeClr val="dk1"/>
                    </a:solidFill>
                    <a:ln cap="flat" cmpd="sng" w="29450">
                      <a:solidFill>
                        <a:srgbClr val="000000"/>
                      </a:solidFill>
                      <a:prstDash val="solid"/>
                      <a:round/>
                      <a:headEnd len="sm" w="sm" type="none"/>
                      <a:tailEnd len="sm" w="sm" type="none"/>
                    </a:ln>
                  </p:spPr>
                  <p:txBody>
                    <a:bodyPr anchorCtr="0" anchor="t" bIns="70700" lIns="70700" spcFirstLastPara="1" rIns="70700" wrap="square" tIns="70700">
                      <a:noAutofit/>
                    </a:bodyPr>
                    <a:lstStyle/>
                    <a:p>
                      <a:pPr indent="0" lvl="0" marL="0" rtl="0" algn="l">
                        <a:spcBef>
                          <a:spcPts val="0"/>
                        </a:spcBef>
                        <a:spcAft>
                          <a:spcPts val="0"/>
                        </a:spcAft>
                        <a:buNone/>
                      </a:pPr>
                      <a:r>
                        <a:t/>
                      </a:r>
                      <a:endParaRPr sz="1391">
                        <a:solidFill>
                          <a:schemeClr val="dk2"/>
                        </a:solidFill>
                        <a:latin typeface="Lato"/>
                        <a:ea typeface="Lato"/>
                        <a:cs typeface="Lato"/>
                        <a:sym typeface="Lato"/>
                      </a:endParaRPr>
                    </a:p>
                  </p:txBody>
                </p:sp>
                <p:sp>
                  <p:nvSpPr>
                    <p:cNvPr id="413" name="Google Shape;413;p39"/>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414" name="Google Shape;414;p39"/>
                    <p:cNvPicPr preferRelativeResize="0"/>
                    <p:nvPr/>
                  </p:nvPicPr>
                  <p:blipFill>
                    <a:blip r:embed="rId4">
                      <a:alphaModFix/>
                    </a:blip>
                    <a:stretch>
                      <a:fillRect/>
                    </a:stretch>
                  </p:blipFill>
                  <p:spPr>
                    <a:xfrm>
                      <a:off x="5676960" y="449989"/>
                      <a:ext cx="174422" cy="198900"/>
                    </a:xfrm>
                    <a:prstGeom prst="rect">
                      <a:avLst/>
                    </a:prstGeom>
                    <a:noFill/>
                    <a:ln>
                      <a:noFill/>
                    </a:ln>
                  </p:spPr>
                </p:pic>
              </p:grpSp>
              <p:pic>
                <p:nvPicPr>
                  <p:cNvPr id="415" name="Google Shape;415;p39" title="Screenshot_20251121_074917_Docs.jpg"/>
                  <p:cNvPicPr preferRelativeResize="0"/>
                  <p:nvPr/>
                </p:nvPicPr>
                <p:blipFill rotWithShape="1">
                  <a:blip r:embed="rId5">
                    <a:alphaModFix/>
                  </a:blip>
                  <a:srcRect b="33242" l="0" r="0" t="24290"/>
                  <a:stretch/>
                </p:blipFill>
                <p:spPr>
                  <a:xfrm>
                    <a:off x="348925" y="2523750"/>
                    <a:ext cx="1316475" cy="1151099"/>
                  </a:xfrm>
                  <a:prstGeom prst="rect">
                    <a:avLst/>
                  </a:prstGeom>
                  <a:noFill/>
                  <a:ln cap="flat" cmpd="sng" w="28925">
                    <a:solidFill>
                      <a:schemeClr val="dk2"/>
                    </a:solidFill>
                    <a:prstDash val="solid"/>
                    <a:round/>
                    <a:headEnd len="sm" w="sm" type="none"/>
                    <a:tailEnd len="sm" w="sm" type="none"/>
                  </a:ln>
                </p:spPr>
              </p:pic>
            </p:grpSp>
            <p:pic>
              <p:nvPicPr>
                <p:cNvPr id="416" name="Google Shape;416;p39"/>
                <p:cNvPicPr preferRelativeResize="0"/>
                <p:nvPr/>
              </p:nvPicPr>
              <p:blipFill>
                <a:blip r:embed="rId6">
                  <a:alphaModFix/>
                </a:blip>
                <a:stretch>
                  <a:fillRect/>
                </a:stretch>
              </p:blipFill>
              <p:spPr>
                <a:xfrm>
                  <a:off x="1679675" y="4529800"/>
                  <a:ext cx="2534475" cy="752450"/>
                </a:xfrm>
                <a:prstGeom prst="rect">
                  <a:avLst/>
                </a:prstGeom>
                <a:noFill/>
                <a:ln cap="flat" cmpd="sng" w="32175">
                  <a:solidFill>
                    <a:schemeClr val="dk2"/>
                  </a:solidFill>
                  <a:prstDash val="solid"/>
                  <a:round/>
                  <a:headEnd len="sm" w="sm" type="none"/>
                  <a:tailEnd len="sm" w="sm" type="none"/>
                </a:ln>
              </p:spPr>
            </p:pic>
            <p:pic>
              <p:nvPicPr>
                <p:cNvPr id="417" name="Google Shape;417;p39"/>
                <p:cNvPicPr preferRelativeResize="0"/>
                <p:nvPr/>
              </p:nvPicPr>
              <p:blipFill>
                <a:blip r:embed="rId7">
                  <a:alphaModFix/>
                </a:blip>
                <a:stretch>
                  <a:fillRect/>
                </a:stretch>
              </p:blipFill>
              <p:spPr>
                <a:xfrm>
                  <a:off x="4328407" y="4529800"/>
                  <a:ext cx="3005718" cy="752462"/>
                </a:xfrm>
                <a:prstGeom prst="rect">
                  <a:avLst/>
                </a:prstGeom>
                <a:noFill/>
                <a:ln cap="flat" cmpd="sng" w="32175">
                  <a:solidFill>
                    <a:schemeClr val="dk2"/>
                  </a:solidFill>
                  <a:prstDash val="solid"/>
                  <a:round/>
                  <a:headEnd len="sm" w="sm" type="none"/>
                  <a:tailEnd len="sm" w="sm" type="none"/>
                </a:ln>
              </p:spPr>
            </p:pic>
          </p:grpSp>
          <p:sp>
            <p:nvSpPr>
              <p:cNvPr id="418" name="Google Shape;418;p39"/>
              <p:cNvSpPr/>
              <p:nvPr/>
            </p:nvSpPr>
            <p:spPr>
              <a:xfrm>
                <a:off x="1744775" y="5358350"/>
                <a:ext cx="5562351" cy="197700"/>
              </a:xfrm>
              <a:prstGeom prst="rect">
                <a:avLst/>
              </a:prstGeom>
            </p:spPr>
            <p:txBody>
              <a:bodyPr>
                <a:prstTxWarp prst="textPlain"/>
              </a:bodyPr>
              <a:lstStyle/>
              <a:p>
                <a:pPr lvl="0" algn="ctr"/>
                <a:r>
                  <a:rPr b="0" i="0">
                    <a:ln cap="flat" cmpd="sng" w="8050">
                      <a:solidFill>
                        <a:schemeClr val="dk2"/>
                      </a:solidFill>
                      <a:prstDash val="solid"/>
                      <a:round/>
                      <a:headEnd len="sm" w="sm" type="none"/>
                      <a:tailEnd len="sm" w="sm" type="none"/>
                    </a:ln>
                    <a:solidFill>
                      <a:schemeClr val="lt2"/>
                    </a:solidFill>
                    <a:latin typeface="Arial"/>
                  </a:rPr>
                  <a:t>The Perfect Match of Size and Power</a:t>
                </a: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5"/>
          <p:cNvSpPr txBox="1"/>
          <p:nvPr/>
        </p:nvSpPr>
        <p:spPr>
          <a:xfrm>
            <a:off x="593250" y="0"/>
            <a:ext cx="7957500" cy="6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rgbClr val="FF0000"/>
                </a:solidFill>
                <a:latin typeface="Lato"/>
                <a:ea typeface="Lato"/>
                <a:cs typeface="Lato"/>
                <a:sym typeface="Lato"/>
              </a:rPr>
              <a:t>Why build a NEW small  Farm Machine Dealership in SIMCOE-MUSKOKA?</a:t>
            </a:r>
            <a:endParaRPr b="1" sz="1800" u="sng">
              <a:solidFill>
                <a:srgbClr val="FF0000"/>
              </a:solidFill>
              <a:latin typeface="Lato"/>
              <a:ea typeface="Lato"/>
              <a:cs typeface="Lato"/>
              <a:sym typeface="Lato"/>
            </a:endParaRPr>
          </a:p>
        </p:txBody>
      </p:sp>
      <p:pic>
        <p:nvPicPr>
          <p:cNvPr id="116" name="Google Shape;116;p15"/>
          <p:cNvPicPr preferRelativeResize="0"/>
          <p:nvPr/>
        </p:nvPicPr>
        <p:blipFill>
          <a:blip r:embed="rId3">
            <a:alphaModFix/>
          </a:blip>
          <a:stretch>
            <a:fillRect/>
          </a:stretch>
        </p:blipFill>
        <p:spPr>
          <a:xfrm>
            <a:off x="698950" y="814024"/>
            <a:ext cx="4182100" cy="3397352"/>
          </a:xfrm>
          <a:prstGeom prst="rect">
            <a:avLst/>
          </a:prstGeom>
          <a:noFill/>
          <a:ln>
            <a:noFill/>
          </a:ln>
        </p:spPr>
      </p:pic>
      <p:pic>
        <p:nvPicPr>
          <p:cNvPr id="117" name="Google Shape;117;p15"/>
          <p:cNvPicPr preferRelativeResize="0"/>
          <p:nvPr/>
        </p:nvPicPr>
        <p:blipFill>
          <a:blip r:embed="rId4">
            <a:alphaModFix/>
          </a:blip>
          <a:stretch>
            <a:fillRect/>
          </a:stretch>
        </p:blipFill>
        <p:spPr>
          <a:xfrm>
            <a:off x="4780825" y="814024"/>
            <a:ext cx="4182100" cy="2540439"/>
          </a:xfrm>
          <a:prstGeom prst="rect">
            <a:avLst/>
          </a:prstGeom>
          <a:noFill/>
          <a:ln>
            <a:noFill/>
          </a:ln>
        </p:spPr>
      </p:pic>
      <p:grpSp>
        <p:nvGrpSpPr>
          <p:cNvPr id="118" name="Google Shape;118;p15"/>
          <p:cNvGrpSpPr/>
          <p:nvPr/>
        </p:nvGrpSpPr>
        <p:grpSpPr>
          <a:xfrm>
            <a:off x="1664303" y="4563900"/>
            <a:ext cx="6358718" cy="956619"/>
            <a:chOff x="1629078" y="3144616"/>
            <a:chExt cx="6358718" cy="860966"/>
          </a:xfrm>
        </p:grpSpPr>
        <p:grpSp>
          <p:nvGrpSpPr>
            <p:cNvPr id="119" name="Google Shape;119;p15"/>
            <p:cNvGrpSpPr/>
            <p:nvPr/>
          </p:nvGrpSpPr>
          <p:grpSpPr>
            <a:xfrm>
              <a:off x="2677466" y="3144616"/>
              <a:ext cx="5310329" cy="860966"/>
              <a:chOff x="4163575" y="158575"/>
              <a:chExt cx="3702900" cy="700200"/>
            </a:xfrm>
          </p:grpSpPr>
          <p:sp>
            <p:nvSpPr>
              <p:cNvPr id="120" name="Google Shape;120;p15"/>
              <p:cNvSpPr txBox="1"/>
              <p:nvPr/>
            </p:nvSpPr>
            <p:spPr>
              <a:xfrm>
                <a:off x="4163575" y="158575"/>
                <a:ext cx="3702900" cy="700200"/>
              </a:xfrm>
              <a:prstGeom prst="rect">
                <a:avLst/>
              </a:prstGeom>
              <a:solidFill>
                <a:schemeClr val="dk1"/>
              </a:solidFill>
              <a:ln cap="flat" cmpd="sng" w="52100">
                <a:solidFill>
                  <a:srgbClr val="000000"/>
                </a:solidFill>
                <a:prstDash val="solid"/>
                <a:round/>
                <a:headEnd len="sm" w="sm" type="none"/>
                <a:tailEnd len="sm" w="sm" type="none"/>
              </a:ln>
            </p:spPr>
            <p:txBody>
              <a:bodyPr anchorCtr="0" anchor="t" bIns="125050" lIns="125050" spcFirstLastPara="1" rIns="125050" wrap="square" tIns="125050">
                <a:noAutofit/>
              </a:bodyPr>
              <a:lstStyle/>
              <a:p>
                <a:pPr indent="0" lvl="0" marL="0" rtl="0" algn="l">
                  <a:spcBef>
                    <a:spcPts val="0"/>
                  </a:spcBef>
                  <a:spcAft>
                    <a:spcPts val="0"/>
                  </a:spcAft>
                  <a:buNone/>
                </a:pPr>
                <a:r>
                  <a:t/>
                </a:r>
                <a:endParaRPr sz="2461">
                  <a:solidFill>
                    <a:schemeClr val="dk2"/>
                  </a:solidFill>
                  <a:latin typeface="Lato"/>
                  <a:ea typeface="Lato"/>
                  <a:cs typeface="Lato"/>
                  <a:sym typeface="Lato"/>
                </a:endParaRPr>
              </a:p>
            </p:txBody>
          </p:sp>
          <p:sp>
            <p:nvSpPr>
              <p:cNvPr id="121" name="Google Shape;121;p15"/>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122" name="Google Shape;122;p15"/>
              <p:cNvPicPr preferRelativeResize="0"/>
              <p:nvPr/>
            </p:nvPicPr>
            <p:blipFill>
              <a:blip r:embed="rId5">
                <a:alphaModFix/>
              </a:blip>
              <a:stretch>
                <a:fillRect/>
              </a:stretch>
            </p:blipFill>
            <p:spPr>
              <a:xfrm>
                <a:off x="5676960" y="449989"/>
                <a:ext cx="174422" cy="198900"/>
              </a:xfrm>
              <a:prstGeom prst="rect">
                <a:avLst/>
              </a:prstGeom>
              <a:noFill/>
              <a:ln>
                <a:noFill/>
              </a:ln>
            </p:spPr>
          </p:pic>
        </p:grpSp>
        <p:pic>
          <p:nvPicPr>
            <p:cNvPr id="123" name="Google Shape;123;p15" title="Screenshot_20251121_074917_Docs.jpg"/>
            <p:cNvPicPr preferRelativeResize="0"/>
            <p:nvPr/>
          </p:nvPicPr>
          <p:blipFill rotWithShape="1">
            <a:blip r:embed="rId6">
              <a:alphaModFix/>
            </a:blip>
            <a:srcRect b="33242" l="0" r="0" t="24290"/>
            <a:stretch/>
          </p:blipFill>
          <p:spPr>
            <a:xfrm>
              <a:off x="1629078" y="3146772"/>
              <a:ext cx="940668" cy="856632"/>
            </a:xfrm>
            <a:prstGeom prst="rect">
              <a:avLst/>
            </a:prstGeom>
            <a:noFill/>
            <a:ln cap="flat" cmpd="sng" w="51200">
              <a:solidFill>
                <a:schemeClr val="dk2"/>
              </a:solidFill>
              <a:prstDash val="solid"/>
              <a:round/>
              <a:headEnd len="sm" w="sm" type="none"/>
              <a:tailEnd len="sm" w="sm" type="none"/>
            </a:ln>
          </p:spPr>
        </p:pic>
      </p:grpSp>
      <p:sp>
        <p:nvSpPr>
          <p:cNvPr id="124" name="Google Shape;124;p15"/>
          <p:cNvSpPr txBox="1"/>
          <p:nvPr/>
        </p:nvSpPr>
        <p:spPr>
          <a:xfrm>
            <a:off x="978050" y="1011861"/>
            <a:ext cx="3903000" cy="516300"/>
          </a:xfrm>
          <a:prstGeom prst="rect">
            <a:avLst/>
          </a:prstGeom>
          <a:solidFill>
            <a:schemeClr val="lt1"/>
          </a:solidFill>
          <a:ln cap="flat" cmpd="sng" w="3810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Lato"/>
                <a:ea typeface="Lato"/>
                <a:cs typeface="Lato"/>
                <a:sym typeface="Lato"/>
              </a:rPr>
              <a:t>HUGE DEMAND for small Tractors !</a:t>
            </a:r>
            <a:endParaRPr sz="1800">
              <a:solidFill>
                <a:schemeClr val="dk2"/>
              </a:solidFill>
              <a:latin typeface="Lato"/>
              <a:ea typeface="Lato"/>
              <a:cs typeface="Lato"/>
              <a:sym typeface="Lato"/>
            </a:endParaRPr>
          </a:p>
        </p:txBody>
      </p:sp>
      <p:sp>
        <p:nvSpPr>
          <p:cNvPr id="125" name="Google Shape;125;p15"/>
          <p:cNvSpPr txBox="1"/>
          <p:nvPr/>
        </p:nvSpPr>
        <p:spPr>
          <a:xfrm>
            <a:off x="4714288" y="3220444"/>
            <a:ext cx="3903000" cy="516300"/>
          </a:xfrm>
          <a:prstGeom prst="rect">
            <a:avLst/>
          </a:prstGeom>
          <a:solidFill>
            <a:schemeClr val="lt1"/>
          </a:solidFill>
          <a:ln cap="flat" cmpd="sng" w="3810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Lato"/>
                <a:ea typeface="Lato"/>
                <a:cs typeface="Lato"/>
                <a:sym typeface="Lato"/>
              </a:rPr>
              <a:t>HUGE DEMAND for </a:t>
            </a:r>
            <a:r>
              <a:rPr lang="en" sz="1800">
                <a:solidFill>
                  <a:schemeClr val="dk2"/>
                </a:solidFill>
                <a:latin typeface="Lato"/>
                <a:ea typeface="Lato"/>
                <a:cs typeface="Lato"/>
                <a:sym typeface="Lato"/>
              </a:rPr>
              <a:t>Attachments</a:t>
            </a:r>
            <a:r>
              <a:rPr lang="en" sz="1800">
                <a:solidFill>
                  <a:schemeClr val="dk2"/>
                </a:solidFill>
                <a:latin typeface="Lato"/>
                <a:ea typeface="Lato"/>
                <a:cs typeface="Lato"/>
                <a:sym typeface="Lato"/>
              </a:rPr>
              <a:t>!</a:t>
            </a:r>
            <a:endParaRPr sz="1800">
              <a:solidFill>
                <a:schemeClr val="dk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6"/>
          <p:cNvPicPr preferRelativeResize="0"/>
          <p:nvPr/>
        </p:nvPicPr>
        <p:blipFill rotWithShape="1">
          <a:blip r:embed="rId3">
            <a:alphaModFix amt="31000"/>
          </a:blip>
          <a:srcRect b="13126" l="6210" r="6689" t="57677"/>
          <a:stretch/>
        </p:blipFill>
        <p:spPr>
          <a:xfrm>
            <a:off x="279500" y="953055"/>
            <a:ext cx="8585025" cy="4492473"/>
          </a:xfrm>
          <a:prstGeom prst="rect">
            <a:avLst/>
          </a:prstGeom>
          <a:noFill/>
          <a:ln>
            <a:noFill/>
          </a:ln>
        </p:spPr>
      </p:pic>
      <p:sp>
        <p:nvSpPr>
          <p:cNvPr id="131" name="Google Shape;131;p16"/>
          <p:cNvSpPr txBox="1"/>
          <p:nvPr>
            <p:ph idx="4294967295" type="title"/>
          </p:nvPr>
        </p:nvSpPr>
        <p:spPr>
          <a:xfrm>
            <a:off x="0" y="99725"/>
            <a:ext cx="9144000" cy="6009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rPr i="1" lang="en" sz="2100" u="sng">
                <a:solidFill>
                  <a:srgbClr val="FF0000"/>
                </a:solidFill>
              </a:rPr>
              <a:t>Why build a NEW dealership North of Toronto in Simcoe-Muskoka?</a:t>
            </a:r>
            <a:endParaRPr i="1" sz="900" u="sng">
              <a:solidFill>
                <a:srgbClr val="FF0000"/>
              </a:solidFill>
            </a:endParaRPr>
          </a:p>
        </p:txBody>
      </p:sp>
      <p:pic>
        <p:nvPicPr>
          <p:cNvPr id="132" name="Google Shape;132;p16"/>
          <p:cNvPicPr preferRelativeResize="0"/>
          <p:nvPr/>
        </p:nvPicPr>
        <p:blipFill rotWithShape="1">
          <a:blip r:embed="rId4">
            <a:alphaModFix/>
          </a:blip>
          <a:srcRect b="23199" l="0" r="0" t="30356"/>
          <a:stretch/>
        </p:blipFill>
        <p:spPr>
          <a:xfrm>
            <a:off x="7603525" y="4176775"/>
            <a:ext cx="1106525" cy="961673"/>
          </a:xfrm>
          <a:prstGeom prst="rect">
            <a:avLst/>
          </a:prstGeom>
          <a:noFill/>
          <a:ln>
            <a:noFill/>
          </a:ln>
        </p:spPr>
      </p:pic>
      <p:sp>
        <p:nvSpPr>
          <p:cNvPr id="133" name="Google Shape;133;p16"/>
          <p:cNvSpPr txBox="1"/>
          <p:nvPr>
            <p:ph idx="4294967295" type="title"/>
          </p:nvPr>
        </p:nvSpPr>
        <p:spPr>
          <a:xfrm>
            <a:off x="190250" y="750000"/>
            <a:ext cx="8778000" cy="4695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t/>
            </a:r>
            <a:endParaRPr sz="1000">
              <a:latin typeface="Arial"/>
              <a:ea typeface="Arial"/>
              <a:cs typeface="Arial"/>
              <a:sym typeface="Arial"/>
            </a:endParaRPr>
          </a:p>
          <a:p>
            <a:pPr indent="0" lvl="0" marL="0" rtl="0" algn="l">
              <a:lnSpc>
                <a:spcPct val="115000"/>
              </a:lnSpc>
              <a:spcBef>
                <a:spcPts val="0"/>
              </a:spcBef>
              <a:spcAft>
                <a:spcPts val="0"/>
              </a:spcAft>
              <a:buClr>
                <a:schemeClr val="dk2"/>
              </a:buClr>
              <a:buSzPts val="1100"/>
              <a:buFont typeface="Arial"/>
              <a:buNone/>
            </a:pPr>
            <a:r>
              <a:rPr lang="en" sz="1700">
                <a:latin typeface="Arial"/>
                <a:ea typeface="Arial"/>
                <a:cs typeface="Arial"/>
                <a:sym typeface="Arial"/>
              </a:rPr>
              <a:t>Buyers in </a:t>
            </a:r>
            <a:r>
              <a:rPr lang="en" sz="1700" u="sng">
                <a:latin typeface="Arial"/>
                <a:ea typeface="Arial"/>
                <a:cs typeface="Arial"/>
                <a:sym typeface="Arial"/>
              </a:rPr>
              <a:t>Simcoe &amp; Muskoka</a:t>
            </a:r>
            <a:r>
              <a:rPr lang="en" sz="1700">
                <a:latin typeface="Arial"/>
                <a:ea typeface="Arial"/>
                <a:cs typeface="Arial"/>
                <a:sym typeface="Arial"/>
              </a:rPr>
              <a:t> and most of North America are largely unwilling to take the extra risks of buying equipment from overseas.  They worry that support and warranty and of course quality will disappear as soon as it arrives on Canadian soil. This is where I can help.</a:t>
            </a:r>
            <a:endParaRPr sz="1700">
              <a:latin typeface="Arial"/>
              <a:ea typeface="Arial"/>
              <a:cs typeface="Arial"/>
              <a:sym typeface="Arial"/>
            </a:endParaRPr>
          </a:p>
          <a:p>
            <a:pPr indent="0" lvl="0" marL="0" rtl="0" algn="l">
              <a:lnSpc>
                <a:spcPct val="115000"/>
              </a:lnSpc>
              <a:spcBef>
                <a:spcPts val="0"/>
              </a:spcBef>
              <a:spcAft>
                <a:spcPts val="0"/>
              </a:spcAft>
              <a:buClr>
                <a:schemeClr val="dk2"/>
              </a:buClr>
              <a:buSzPts val="1100"/>
              <a:buFont typeface="Arial"/>
              <a:buNone/>
            </a:pPr>
            <a:r>
              <a:t/>
            </a:r>
            <a:endParaRPr sz="900">
              <a:latin typeface="Arial"/>
              <a:ea typeface="Arial"/>
              <a:cs typeface="Arial"/>
              <a:sym typeface="Arial"/>
            </a:endParaRPr>
          </a:p>
          <a:p>
            <a:pPr indent="0" lvl="0" marL="0" rtl="0" algn="l">
              <a:lnSpc>
                <a:spcPct val="115000"/>
              </a:lnSpc>
              <a:spcBef>
                <a:spcPts val="0"/>
              </a:spcBef>
              <a:spcAft>
                <a:spcPts val="0"/>
              </a:spcAft>
              <a:buNone/>
            </a:pPr>
            <a:r>
              <a:rPr lang="en" sz="1700">
                <a:latin typeface="Arial"/>
                <a:ea typeface="Arial"/>
                <a:cs typeface="Arial"/>
                <a:sym typeface="Arial"/>
              </a:rPr>
              <a:t>I'm looking for a long term business partner who will allow me to source from them so I can sell &amp; service small to medium sized CONSTRUCTION &amp; FARM Equipment in the  15 to 150HP range at very competitive prices.  Simcoe &amp; Muskoka are growing and desperately need affordable but also good quality farm, construction, mining and forestry equipment with service and support that's within Simcoe &amp; Muskoka and Canada.  </a:t>
            </a:r>
            <a:r>
              <a:rPr i="1" lang="en" sz="1800" u="sng">
                <a:latin typeface="Arial"/>
                <a:ea typeface="Arial"/>
                <a:cs typeface="Arial"/>
                <a:sym typeface="Arial"/>
              </a:rPr>
              <a:t>There's lots of opportunity north of Toronto!</a:t>
            </a:r>
            <a:endParaRPr i="1" sz="1800" u="sng">
              <a:latin typeface="Arial"/>
              <a:ea typeface="Arial"/>
              <a:cs typeface="Arial"/>
              <a:sym typeface="Arial"/>
            </a:endParaRPr>
          </a:p>
          <a:p>
            <a:pPr indent="0" lvl="0" marL="0" rtl="0" algn="l">
              <a:lnSpc>
                <a:spcPct val="115000"/>
              </a:lnSpc>
              <a:spcBef>
                <a:spcPts val="0"/>
              </a:spcBef>
              <a:spcAft>
                <a:spcPts val="0"/>
              </a:spcAft>
              <a:buNone/>
            </a:pPr>
            <a:r>
              <a:t/>
            </a:r>
            <a:endParaRPr i="1" sz="400">
              <a:latin typeface="Arial"/>
              <a:ea typeface="Arial"/>
              <a:cs typeface="Arial"/>
              <a:sym typeface="Arial"/>
            </a:endParaRPr>
          </a:p>
          <a:p>
            <a:pPr indent="0" lvl="0" marL="0" rtl="0" algn="l">
              <a:lnSpc>
                <a:spcPct val="115000"/>
              </a:lnSpc>
              <a:spcBef>
                <a:spcPts val="0"/>
              </a:spcBef>
              <a:spcAft>
                <a:spcPts val="0"/>
              </a:spcAft>
              <a:buNone/>
            </a:pPr>
            <a:r>
              <a:rPr i="1" lang="en" sz="2300">
                <a:latin typeface="Arial"/>
                <a:ea typeface="Arial"/>
                <a:cs typeface="Arial"/>
                <a:sym typeface="Arial"/>
              </a:rPr>
              <a:t>MSE can offer value to </a:t>
            </a:r>
            <a:r>
              <a:rPr i="1" lang="en" sz="2300">
                <a:latin typeface="Arial"/>
                <a:ea typeface="Arial"/>
                <a:cs typeface="Arial"/>
                <a:sym typeface="Arial"/>
              </a:rPr>
              <a:t>LS Tractors</a:t>
            </a:r>
            <a:r>
              <a:rPr i="1" lang="en" sz="2300">
                <a:latin typeface="Arial"/>
                <a:ea typeface="Arial"/>
                <a:cs typeface="Arial"/>
                <a:sym typeface="Arial"/>
              </a:rPr>
              <a:t> as a NEW dealership!</a:t>
            </a:r>
            <a:endParaRPr i="1" sz="23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1600"/>
                                        <p:tgtEl>
                                          <p:spTgt spid="131"/>
                                        </p:tgtEl>
                                        <p:attrNameLst>
                                          <p:attrName>ppt_x</p:attrName>
                                        </p:attrNameLst>
                                      </p:cBhvr>
                                      <p:tavLst>
                                        <p:tav fmla="" tm="0">
                                          <p:val>
                                            <p:strVal val="#ppt_x-1"/>
                                          </p:val>
                                        </p:tav>
                                        <p:tav fmla="" tm="100000">
                                          <p:val>
                                            <p:strVal val="#ppt_x"/>
                                          </p:val>
                                        </p:tav>
                                      </p:tavLst>
                                    </p:anim>
                                  </p:childTnLst>
                                </p:cTn>
                              </p:par>
                            </p:childTnLst>
                          </p:cTn>
                        </p:par>
                        <p:par>
                          <p:cTn fill="hold">
                            <p:stCondLst>
                              <p:cond delay="1600"/>
                            </p:stCondLst>
                            <p:childTnLst>
                              <p:par>
                                <p:cTn fill="hold" nodeType="afterEffect" presetClass="entr" presetID="2" presetSubtype="8">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anim calcmode="lin" valueType="num">
                                      <p:cBhvr additive="base">
                                        <p:cTn dur="900"/>
                                        <p:tgtEl>
                                          <p:spTgt spid="133">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8">
                                  <p:stCondLst>
                                    <p:cond delay="0"/>
                                  </p:stCondLst>
                                  <p:childTnLst>
                                    <p:set>
                                      <p:cBhvr>
                                        <p:cTn dur="1" fill="hold">
                                          <p:stCondLst>
                                            <p:cond delay="0"/>
                                          </p:stCondLst>
                                        </p:cTn>
                                        <p:tgtEl>
                                          <p:spTgt spid="133">
                                            <p:txEl>
                                              <p:pRg end="1" st="1"/>
                                            </p:txEl>
                                          </p:spTgt>
                                        </p:tgtEl>
                                        <p:attrNameLst>
                                          <p:attrName>style.visibility</p:attrName>
                                        </p:attrNameLst>
                                      </p:cBhvr>
                                      <p:to>
                                        <p:strVal val="visible"/>
                                      </p:to>
                                    </p:set>
                                    <p:anim calcmode="lin" valueType="num">
                                      <p:cBhvr additive="base">
                                        <p:cTn dur="900"/>
                                        <p:tgtEl>
                                          <p:spTgt spid="133">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400"/>
                            </p:stCondLst>
                            <p:childTnLst>
                              <p:par>
                                <p:cTn fill="hold" nodeType="afterEffect" presetClass="entr" presetID="2" presetSubtype="8">
                                  <p:stCondLst>
                                    <p:cond delay="0"/>
                                  </p:stCondLst>
                                  <p:childTnLst>
                                    <p:set>
                                      <p:cBhvr>
                                        <p:cTn dur="1" fill="hold">
                                          <p:stCondLst>
                                            <p:cond delay="0"/>
                                          </p:stCondLst>
                                        </p:cTn>
                                        <p:tgtEl>
                                          <p:spTgt spid="133">
                                            <p:txEl>
                                              <p:pRg end="2" st="2"/>
                                            </p:txEl>
                                          </p:spTgt>
                                        </p:tgtEl>
                                        <p:attrNameLst>
                                          <p:attrName>style.visibility</p:attrName>
                                        </p:attrNameLst>
                                      </p:cBhvr>
                                      <p:to>
                                        <p:strVal val="visible"/>
                                      </p:to>
                                    </p:set>
                                    <p:anim calcmode="lin" valueType="num">
                                      <p:cBhvr additive="base">
                                        <p:cTn dur="900"/>
                                        <p:tgtEl>
                                          <p:spTgt spid="133">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4300"/>
                            </p:stCondLst>
                            <p:childTnLst>
                              <p:par>
                                <p:cTn fill="hold" nodeType="afterEffect" presetClass="entr" presetID="2" presetSubtype="8">
                                  <p:stCondLst>
                                    <p:cond delay="0"/>
                                  </p:stCondLst>
                                  <p:childTnLst>
                                    <p:set>
                                      <p:cBhvr>
                                        <p:cTn dur="1" fill="hold">
                                          <p:stCondLst>
                                            <p:cond delay="0"/>
                                          </p:stCondLst>
                                        </p:cTn>
                                        <p:tgtEl>
                                          <p:spTgt spid="133">
                                            <p:txEl>
                                              <p:pRg end="3" st="3"/>
                                            </p:txEl>
                                          </p:spTgt>
                                        </p:tgtEl>
                                        <p:attrNameLst>
                                          <p:attrName>style.visibility</p:attrName>
                                        </p:attrNameLst>
                                      </p:cBhvr>
                                      <p:to>
                                        <p:strVal val="visible"/>
                                      </p:to>
                                    </p:set>
                                    <p:anim calcmode="lin" valueType="num">
                                      <p:cBhvr additive="base">
                                        <p:cTn dur="900"/>
                                        <p:tgtEl>
                                          <p:spTgt spid="133">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5200"/>
                            </p:stCondLst>
                            <p:childTnLst>
                              <p:par>
                                <p:cTn fill="hold" nodeType="afterEffect" presetClass="entr" presetID="2" presetSubtype="8">
                                  <p:stCondLst>
                                    <p:cond delay="0"/>
                                  </p:stCondLst>
                                  <p:childTnLst>
                                    <p:set>
                                      <p:cBhvr>
                                        <p:cTn dur="1" fill="hold">
                                          <p:stCondLst>
                                            <p:cond delay="0"/>
                                          </p:stCondLst>
                                        </p:cTn>
                                        <p:tgtEl>
                                          <p:spTgt spid="133">
                                            <p:txEl>
                                              <p:pRg end="4" st="4"/>
                                            </p:txEl>
                                          </p:spTgt>
                                        </p:tgtEl>
                                        <p:attrNameLst>
                                          <p:attrName>style.visibility</p:attrName>
                                        </p:attrNameLst>
                                      </p:cBhvr>
                                      <p:to>
                                        <p:strVal val="visible"/>
                                      </p:to>
                                    </p:set>
                                    <p:anim calcmode="lin" valueType="num">
                                      <p:cBhvr additive="base">
                                        <p:cTn dur="900"/>
                                        <p:tgtEl>
                                          <p:spTgt spid="133">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100"/>
                            </p:stCondLst>
                            <p:childTnLst>
                              <p:par>
                                <p:cTn fill="hold" nodeType="afterEffect" presetClass="entr" presetID="2" presetSubtype="8">
                                  <p:stCondLst>
                                    <p:cond delay="0"/>
                                  </p:stCondLst>
                                  <p:childTnLst>
                                    <p:set>
                                      <p:cBhvr>
                                        <p:cTn dur="1" fill="hold">
                                          <p:stCondLst>
                                            <p:cond delay="0"/>
                                          </p:stCondLst>
                                        </p:cTn>
                                        <p:tgtEl>
                                          <p:spTgt spid="133">
                                            <p:txEl>
                                              <p:pRg end="5" st="5"/>
                                            </p:txEl>
                                          </p:spTgt>
                                        </p:tgtEl>
                                        <p:attrNameLst>
                                          <p:attrName>style.visibility</p:attrName>
                                        </p:attrNameLst>
                                      </p:cBhvr>
                                      <p:to>
                                        <p:strVal val="visible"/>
                                      </p:to>
                                    </p:set>
                                    <p:anim calcmode="lin" valueType="num">
                                      <p:cBhvr additive="base">
                                        <p:cTn dur="900"/>
                                        <p:tgtEl>
                                          <p:spTgt spid="133">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nvSpPr>
        <p:spPr>
          <a:xfrm>
            <a:off x="72850" y="57417"/>
            <a:ext cx="8960100" cy="4308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latin typeface="Lato"/>
                <a:ea typeface="Lato"/>
                <a:cs typeface="Lato"/>
                <a:sym typeface="Lato"/>
              </a:rPr>
              <a:t> Where is SIMCOE , MUSKOKA in relation to </a:t>
            </a:r>
            <a:r>
              <a:rPr b="1" lang="en">
                <a:solidFill>
                  <a:srgbClr val="FF0000"/>
                </a:solidFill>
                <a:latin typeface="Lato"/>
                <a:ea typeface="Lato"/>
                <a:cs typeface="Lato"/>
                <a:sym typeface="Lato"/>
              </a:rPr>
              <a:t>TORONTO?</a:t>
            </a:r>
            <a:endParaRPr b="1">
              <a:solidFill>
                <a:srgbClr val="FF0000"/>
              </a:solidFill>
              <a:latin typeface="Lato"/>
              <a:ea typeface="Lato"/>
              <a:cs typeface="Lato"/>
              <a:sym typeface="Lato"/>
            </a:endParaRPr>
          </a:p>
        </p:txBody>
      </p:sp>
      <p:sp>
        <p:nvSpPr>
          <p:cNvPr id="139" name="Google Shape;139;p17"/>
          <p:cNvSpPr txBox="1"/>
          <p:nvPr/>
        </p:nvSpPr>
        <p:spPr>
          <a:xfrm>
            <a:off x="72800" y="488083"/>
            <a:ext cx="8960100" cy="8613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Lato"/>
              <a:buChar char="●"/>
            </a:pPr>
            <a:r>
              <a:rPr lang="en">
                <a:solidFill>
                  <a:schemeClr val="dk2"/>
                </a:solidFill>
                <a:latin typeface="Lato"/>
                <a:ea typeface="Lato"/>
                <a:cs typeface="Lato"/>
                <a:sym typeface="Lato"/>
              </a:rPr>
              <a:t>Simcoe - Muskoka are two separate Municipalities located near TORONTO, Ontario, CANADA</a:t>
            </a:r>
            <a:endParaRPr>
              <a:solidFill>
                <a:schemeClr val="dk2"/>
              </a:solidFill>
              <a:latin typeface="Lato"/>
              <a:ea typeface="Lato"/>
              <a:cs typeface="Lato"/>
              <a:sym typeface="Lato"/>
            </a:endParaRPr>
          </a:p>
          <a:p>
            <a:pPr indent="-317500" lvl="0" marL="457200" rtl="0" algn="l">
              <a:spcBef>
                <a:spcPts val="0"/>
              </a:spcBef>
              <a:spcAft>
                <a:spcPts val="0"/>
              </a:spcAft>
              <a:buClr>
                <a:schemeClr val="dk2"/>
              </a:buClr>
              <a:buSzPts val="1400"/>
              <a:buFont typeface="Lato"/>
              <a:buChar char="●"/>
            </a:pPr>
            <a:r>
              <a:rPr lang="en">
                <a:solidFill>
                  <a:schemeClr val="dk2"/>
                </a:solidFill>
                <a:latin typeface="Lato"/>
                <a:ea typeface="Lato"/>
                <a:cs typeface="Lato"/>
                <a:sym typeface="Lato"/>
              </a:rPr>
              <a:t>A municipality is a Large area that often contains lakes, forests, Villages, Towns and whole Cities like Barrie.  </a:t>
            </a:r>
            <a:endParaRPr>
              <a:solidFill>
                <a:schemeClr val="dk2"/>
              </a:solidFill>
              <a:latin typeface="Lato"/>
              <a:ea typeface="Lato"/>
              <a:cs typeface="Lato"/>
              <a:sym typeface="Lato"/>
            </a:endParaRPr>
          </a:p>
          <a:p>
            <a:pPr indent="-317500" lvl="0" marL="457200" rtl="0" algn="l">
              <a:spcBef>
                <a:spcPts val="0"/>
              </a:spcBef>
              <a:spcAft>
                <a:spcPts val="0"/>
              </a:spcAft>
              <a:buClr>
                <a:schemeClr val="dk2"/>
              </a:buClr>
              <a:buSzPts val="1400"/>
              <a:buFont typeface="Lato"/>
              <a:buChar char="●"/>
            </a:pPr>
            <a:r>
              <a:rPr lang="en">
                <a:solidFill>
                  <a:schemeClr val="dk2"/>
                </a:solidFill>
                <a:latin typeface="Lato"/>
                <a:ea typeface="Lato"/>
                <a:cs typeface="Lato"/>
                <a:sym typeface="Lato"/>
              </a:rPr>
              <a:t>The golden triangle , mentioned before, has the 3 cities that make the 3 corners of the Golden triangle.</a:t>
            </a:r>
            <a:endParaRPr>
              <a:solidFill>
                <a:schemeClr val="dk2"/>
              </a:solidFill>
              <a:latin typeface="Lato"/>
              <a:ea typeface="Lato"/>
              <a:cs typeface="Lato"/>
              <a:sym typeface="Lato"/>
            </a:endParaRPr>
          </a:p>
        </p:txBody>
      </p:sp>
      <p:pic>
        <p:nvPicPr>
          <p:cNvPr id="140" name="Google Shape;140;p17"/>
          <p:cNvPicPr preferRelativeResize="0"/>
          <p:nvPr/>
        </p:nvPicPr>
        <p:blipFill>
          <a:blip r:embed="rId3">
            <a:alphaModFix/>
          </a:blip>
          <a:stretch>
            <a:fillRect/>
          </a:stretch>
        </p:blipFill>
        <p:spPr>
          <a:xfrm>
            <a:off x="213726" y="1518667"/>
            <a:ext cx="4358275" cy="3661666"/>
          </a:xfrm>
          <a:prstGeom prst="rect">
            <a:avLst/>
          </a:prstGeom>
          <a:noFill/>
          <a:ln>
            <a:noFill/>
          </a:ln>
        </p:spPr>
      </p:pic>
      <p:sp>
        <p:nvSpPr>
          <p:cNvPr id="141" name="Google Shape;141;p17"/>
          <p:cNvSpPr txBox="1"/>
          <p:nvPr/>
        </p:nvSpPr>
        <p:spPr>
          <a:xfrm>
            <a:off x="213725" y="5180333"/>
            <a:ext cx="4358400" cy="43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Municipality of SIMCOE</a:t>
            </a:r>
            <a:endParaRPr sz="1800">
              <a:solidFill>
                <a:schemeClr val="dk2"/>
              </a:solidFill>
              <a:latin typeface="Lato"/>
              <a:ea typeface="Lato"/>
              <a:cs typeface="Lato"/>
              <a:sym typeface="Lato"/>
            </a:endParaRPr>
          </a:p>
        </p:txBody>
      </p:sp>
      <p:pic>
        <p:nvPicPr>
          <p:cNvPr id="142" name="Google Shape;142;p17"/>
          <p:cNvPicPr preferRelativeResize="0"/>
          <p:nvPr/>
        </p:nvPicPr>
        <p:blipFill>
          <a:blip r:embed="rId4">
            <a:alphaModFix/>
          </a:blip>
          <a:stretch>
            <a:fillRect/>
          </a:stretch>
        </p:blipFill>
        <p:spPr>
          <a:xfrm>
            <a:off x="4724525" y="1518750"/>
            <a:ext cx="4237851" cy="3661667"/>
          </a:xfrm>
          <a:prstGeom prst="rect">
            <a:avLst/>
          </a:prstGeom>
          <a:noFill/>
          <a:ln>
            <a:noFill/>
          </a:ln>
        </p:spPr>
      </p:pic>
      <p:sp>
        <p:nvSpPr>
          <p:cNvPr id="143" name="Google Shape;143;p17"/>
          <p:cNvSpPr txBox="1"/>
          <p:nvPr/>
        </p:nvSpPr>
        <p:spPr>
          <a:xfrm>
            <a:off x="4724525" y="5180333"/>
            <a:ext cx="4358400" cy="43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Municipality of MUSKOKA</a:t>
            </a:r>
            <a:endParaRPr sz="1800">
              <a:solidFill>
                <a:schemeClr val="dk2"/>
              </a:solidFill>
              <a:latin typeface="Lato"/>
              <a:ea typeface="Lato"/>
              <a:cs typeface="Lato"/>
              <a:sym typeface="Lato"/>
            </a:endParaRPr>
          </a:p>
        </p:txBody>
      </p:sp>
      <p:sp>
        <p:nvSpPr>
          <p:cNvPr id="144" name="Google Shape;144;p17"/>
          <p:cNvSpPr/>
          <p:nvPr/>
        </p:nvSpPr>
        <p:spPr>
          <a:xfrm>
            <a:off x="3021075" y="1349417"/>
            <a:ext cx="1997700" cy="329100"/>
          </a:xfrm>
          <a:prstGeom prst="wedgeRectCallout">
            <a:avLst>
              <a:gd fmla="val -70221" name="adj1"/>
              <a:gd fmla="val 373826"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New Dealership</a:t>
            </a:r>
            <a:endParaRPr>
              <a:latin typeface="Lato"/>
              <a:ea typeface="Lato"/>
              <a:cs typeface="Lato"/>
              <a:sym typeface="Lato"/>
            </a:endParaRPr>
          </a:p>
        </p:txBody>
      </p:sp>
      <p:sp>
        <p:nvSpPr>
          <p:cNvPr id="145" name="Google Shape;145;p17"/>
          <p:cNvSpPr/>
          <p:nvPr/>
        </p:nvSpPr>
        <p:spPr>
          <a:xfrm>
            <a:off x="5096625" y="1349417"/>
            <a:ext cx="1997700" cy="329100"/>
          </a:xfrm>
          <a:prstGeom prst="wedgeRectCallout">
            <a:avLst>
              <a:gd fmla="val 37407" name="adj1"/>
              <a:gd fmla="val 942241" name="adj2"/>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New Dealership</a:t>
            </a:r>
            <a:endParaRPr>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8" title="Screenshot 2025-11-11 101250.png"/>
          <p:cNvPicPr preferRelativeResize="0"/>
          <p:nvPr/>
        </p:nvPicPr>
        <p:blipFill>
          <a:blip r:embed="rId3">
            <a:alphaModFix amt="90000"/>
          </a:blip>
          <a:stretch>
            <a:fillRect/>
          </a:stretch>
        </p:blipFill>
        <p:spPr>
          <a:xfrm>
            <a:off x="5301200" y="742850"/>
            <a:ext cx="3569275" cy="4769174"/>
          </a:xfrm>
          <a:prstGeom prst="rect">
            <a:avLst/>
          </a:prstGeom>
          <a:noFill/>
          <a:ln>
            <a:noFill/>
          </a:ln>
        </p:spPr>
      </p:pic>
      <p:sp>
        <p:nvSpPr>
          <p:cNvPr id="151" name="Google Shape;151;p18"/>
          <p:cNvSpPr txBox="1"/>
          <p:nvPr>
            <p:ph idx="4294967295" type="title"/>
          </p:nvPr>
        </p:nvSpPr>
        <p:spPr>
          <a:xfrm>
            <a:off x="615900" y="20194"/>
            <a:ext cx="7750500" cy="7227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rPr i="1" lang="en" sz="2400" u="sng">
                <a:solidFill>
                  <a:srgbClr val="FF0000"/>
                </a:solidFill>
                <a:highlight>
                  <a:schemeClr val="lt1"/>
                </a:highlight>
              </a:rPr>
              <a:t>What BENEFITS can I offer </a:t>
            </a:r>
            <a:r>
              <a:rPr i="1" lang="en" sz="2400" u="sng">
                <a:solidFill>
                  <a:srgbClr val="FF0000"/>
                </a:solidFill>
                <a:highlight>
                  <a:schemeClr val="lt1"/>
                </a:highlight>
              </a:rPr>
              <a:t>LS Tractors</a:t>
            </a:r>
            <a:r>
              <a:rPr i="1" lang="en" sz="2400" u="sng">
                <a:solidFill>
                  <a:srgbClr val="FF0000"/>
                </a:solidFill>
                <a:highlight>
                  <a:schemeClr val="lt1"/>
                </a:highlight>
              </a:rPr>
              <a:t> Tractors?</a:t>
            </a:r>
            <a:endParaRPr i="1" sz="1200" u="sng">
              <a:solidFill>
                <a:srgbClr val="FF0000"/>
              </a:solidFill>
              <a:highlight>
                <a:schemeClr val="lt1"/>
              </a:highlight>
            </a:endParaRPr>
          </a:p>
        </p:txBody>
      </p:sp>
      <p:sp>
        <p:nvSpPr>
          <p:cNvPr id="152" name="Google Shape;152;p18"/>
          <p:cNvSpPr txBox="1"/>
          <p:nvPr>
            <p:ph idx="4294967295" type="title"/>
          </p:nvPr>
        </p:nvSpPr>
        <p:spPr>
          <a:xfrm>
            <a:off x="151850" y="490525"/>
            <a:ext cx="5048400" cy="5224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sz="1200">
                <a:latin typeface="Arial"/>
                <a:ea typeface="Arial"/>
                <a:cs typeface="Arial"/>
                <a:sym typeface="Arial"/>
              </a:rPr>
              <a:t>T</a:t>
            </a:r>
            <a:r>
              <a:rPr b="0" lang="en" sz="1100">
                <a:latin typeface="Arial"/>
                <a:ea typeface="Arial"/>
                <a:cs typeface="Arial"/>
                <a:sym typeface="Arial"/>
              </a:rPr>
              <a:t>he </a:t>
            </a:r>
            <a:r>
              <a:rPr lang="en" sz="1100" u="sng">
                <a:latin typeface="Arial"/>
                <a:ea typeface="Arial"/>
                <a:cs typeface="Arial"/>
                <a:sym typeface="Arial"/>
              </a:rPr>
              <a:t>benefits </a:t>
            </a:r>
            <a:r>
              <a:rPr b="0" lang="en" sz="1100">
                <a:latin typeface="Arial"/>
                <a:ea typeface="Arial"/>
                <a:cs typeface="Arial"/>
                <a:sym typeface="Arial"/>
              </a:rPr>
              <a:t>of a </a:t>
            </a:r>
            <a:r>
              <a:rPr lang="en" sz="1100" u="sng">
                <a:highlight>
                  <a:schemeClr val="lt1"/>
                </a:highlight>
                <a:latin typeface="Arial"/>
                <a:ea typeface="Arial"/>
                <a:cs typeface="Arial"/>
                <a:sym typeface="Arial"/>
              </a:rPr>
              <a:t>“</a:t>
            </a:r>
            <a:r>
              <a:rPr lang="en" sz="1100" u="sng">
                <a:highlight>
                  <a:schemeClr val="lt1"/>
                </a:highlight>
                <a:latin typeface="Arial"/>
                <a:ea typeface="Arial"/>
                <a:cs typeface="Arial"/>
                <a:sym typeface="Arial"/>
              </a:rPr>
              <a:t>LS Tractors</a:t>
            </a:r>
            <a:r>
              <a:rPr lang="en" sz="1100" u="sng">
                <a:highlight>
                  <a:schemeClr val="lt1"/>
                </a:highlight>
                <a:latin typeface="Arial"/>
                <a:ea typeface="Arial"/>
                <a:cs typeface="Arial"/>
                <a:sym typeface="Arial"/>
              </a:rPr>
              <a:t>"</a:t>
            </a:r>
            <a:r>
              <a:rPr b="0" lang="en" sz="1100">
                <a:highlight>
                  <a:schemeClr val="lt1"/>
                </a:highlight>
                <a:latin typeface="Arial"/>
                <a:ea typeface="Arial"/>
                <a:cs typeface="Arial"/>
                <a:sym typeface="Arial"/>
              </a:rPr>
              <a:t> deale</a:t>
            </a:r>
            <a:r>
              <a:rPr b="0" lang="en" sz="1100">
                <a:latin typeface="Arial"/>
                <a:ea typeface="Arial"/>
                <a:cs typeface="Arial"/>
                <a:sym typeface="Arial"/>
              </a:rPr>
              <a:t>rship in Simcoe-Muskoka ....</a:t>
            </a:r>
            <a:endParaRPr b="0" sz="1100">
              <a:latin typeface="Arial"/>
              <a:ea typeface="Arial"/>
              <a:cs typeface="Arial"/>
              <a:sym typeface="Arial"/>
            </a:endParaRPr>
          </a:p>
          <a:p>
            <a:pPr indent="0" lvl="0" marL="0" rtl="0" algn="l">
              <a:lnSpc>
                <a:spcPct val="115000"/>
              </a:lnSpc>
              <a:spcBef>
                <a:spcPts val="0"/>
              </a:spcBef>
              <a:spcAft>
                <a:spcPts val="0"/>
              </a:spcAft>
              <a:buNone/>
            </a:pPr>
            <a:r>
              <a:t/>
            </a:r>
            <a:endParaRPr b="0" sz="1100">
              <a:latin typeface="Arial"/>
              <a:ea typeface="Arial"/>
              <a:cs typeface="Arial"/>
              <a:sym typeface="Arial"/>
            </a:endParaRPr>
          </a:p>
          <a:p>
            <a:pPr indent="0" lvl="0" marL="0" rtl="0" algn="l">
              <a:lnSpc>
                <a:spcPct val="115000"/>
              </a:lnSpc>
              <a:spcBef>
                <a:spcPts val="0"/>
              </a:spcBef>
              <a:spcAft>
                <a:spcPts val="0"/>
              </a:spcAft>
              <a:buNone/>
            </a:pPr>
            <a:r>
              <a:rPr lang="en" sz="1100" u="sng">
                <a:latin typeface="Arial"/>
                <a:ea typeface="Arial"/>
                <a:cs typeface="Arial"/>
                <a:sym typeface="Arial"/>
              </a:rPr>
              <a:t>Benefit #1</a:t>
            </a:r>
            <a:r>
              <a:rPr b="0" lang="en" sz="1100">
                <a:latin typeface="Arial"/>
                <a:ea typeface="Arial"/>
                <a:cs typeface="Arial"/>
                <a:sym typeface="Arial"/>
              </a:rPr>
              <a:t>. Start small. Then build on </a:t>
            </a:r>
            <a:r>
              <a:rPr lang="en" sz="1100" u="sng">
                <a:latin typeface="Arial"/>
                <a:ea typeface="Arial"/>
                <a:cs typeface="Arial"/>
                <a:sym typeface="Arial"/>
              </a:rPr>
              <a:t>KNOWN </a:t>
            </a:r>
            <a:r>
              <a:rPr b="0" lang="en" sz="1100">
                <a:latin typeface="Arial"/>
                <a:ea typeface="Arial"/>
                <a:cs typeface="Arial"/>
                <a:sym typeface="Arial"/>
              </a:rPr>
              <a:t>sales successes by building clientele confidence with consistent, good service and support.  Your company’s  AGRICULTURE product lines fits perfectly with clientele demand in my geographic location.</a:t>
            </a:r>
            <a:endParaRPr b="0" sz="1100">
              <a:latin typeface="Arial"/>
              <a:ea typeface="Arial"/>
              <a:cs typeface="Arial"/>
              <a:sym typeface="Arial"/>
            </a:endParaRPr>
          </a:p>
          <a:p>
            <a:pPr indent="0" lvl="0" marL="0" rtl="0" algn="l">
              <a:lnSpc>
                <a:spcPct val="115000"/>
              </a:lnSpc>
              <a:spcBef>
                <a:spcPts val="0"/>
              </a:spcBef>
              <a:spcAft>
                <a:spcPts val="0"/>
              </a:spcAft>
              <a:buNone/>
            </a:pPr>
            <a:r>
              <a:t/>
            </a:r>
            <a:endParaRPr b="0" sz="1100">
              <a:latin typeface="Arial"/>
              <a:ea typeface="Arial"/>
              <a:cs typeface="Arial"/>
              <a:sym typeface="Arial"/>
            </a:endParaRPr>
          </a:p>
          <a:p>
            <a:pPr indent="0" lvl="0" marL="0" rtl="0" algn="l">
              <a:lnSpc>
                <a:spcPct val="115000"/>
              </a:lnSpc>
              <a:spcBef>
                <a:spcPts val="0"/>
              </a:spcBef>
              <a:spcAft>
                <a:spcPts val="0"/>
              </a:spcAft>
              <a:buNone/>
            </a:pPr>
            <a:r>
              <a:rPr lang="en" sz="1100" u="sng">
                <a:latin typeface="Arial"/>
                <a:ea typeface="Arial"/>
                <a:cs typeface="Arial"/>
                <a:sym typeface="Arial"/>
              </a:rPr>
              <a:t>Benefit #2</a:t>
            </a:r>
            <a:r>
              <a:rPr b="0" lang="en" sz="1100">
                <a:latin typeface="Arial"/>
                <a:ea typeface="Arial"/>
                <a:cs typeface="Arial"/>
                <a:sym typeface="Arial"/>
              </a:rPr>
              <a:t>.  My business is </a:t>
            </a:r>
            <a:r>
              <a:rPr lang="en" sz="1100" u="sng">
                <a:latin typeface="Arial"/>
                <a:ea typeface="Arial"/>
                <a:cs typeface="Arial"/>
                <a:sym typeface="Arial"/>
              </a:rPr>
              <a:t>located within 45 min </a:t>
            </a:r>
            <a:r>
              <a:rPr b="0" lang="en" sz="1100">
                <a:latin typeface="Arial"/>
                <a:ea typeface="Arial"/>
                <a:cs typeface="Arial"/>
                <a:sym typeface="Arial"/>
              </a:rPr>
              <a:t>of Canada's largest city, Toronto &amp; the GTA, which has the largest construction industry in all of Canada.  There is a large international airport and shipping Port, Port of Toronto located only 90 minutes away from me.</a:t>
            </a:r>
            <a:endParaRPr b="0" sz="1100">
              <a:latin typeface="Arial"/>
              <a:ea typeface="Arial"/>
              <a:cs typeface="Arial"/>
              <a:sym typeface="Arial"/>
            </a:endParaRPr>
          </a:p>
          <a:p>
            <a:pPr indent="0" lvl="0" marL="0" rtl="0" algn="l">
              <a:lnSpc>
                <a:spcPct val="115000"/>
              </a:lnSpc>
              <a:spcBef>
                <a:spcPts val="0"/>
              </a:spcBef>
              <a:spcAft>
                <a:spcPts val="0"/>
              </a:spcAft>
              <a:buNone/>
            </a:pPr>
            <a:r>
              <a:t/>
            </a:r>
            <a:endParaRPr b="0" sz="1100">
              <a:latin typeface="Arial"/>
              <a:ea typeface="Arial"/>
              <a:cs typeface="Arial"/>
              <a:sym typeface="Arial"/>
            </a:endParaRPr>
          </a:p>
          <a:p>
            <a:pPr indent="0" lvl="0" marL="0" rtl="0" algn="l">
              <a:lnSpc>
                <a:spcPct val="115000"/>
              </a:lnSpc>
              <a:spcBef>
                <a:spcPts val="0"/>
              </a:spcBef>
              <a:spcAft>
                <a:spcPts val="0"/>
              </a:spcAft>
              <a:buNone/>
            </a:pPr>
            <a:r>
              <a:rPr lang="en" sz="1100" u="sng">
                <a:latin typeface="Arial"/>
                <a:ea typeface="Arial"/>
                <a:cs typeface="Arial"/>
                <a:sym typeface="Arial"/>
              </a:rPr>
              <a:t>Benefit #3</a:t>
            </a:r>
            <a:r>
              <a:rPr b="0" lang="en" sz="1100">
                <a:latin typeface="Arial"/>
                <a:ea typeface="Arial"/>
                <a:cs typeface="Arial"/>
                <a:sym typeface="Arial"/>
              </a:rPr>
              <a:t>.  My business is minutes away (Line 9N &amp; Hwy11) from one of Canada's </a:t>
            </a:r>
            <a:r>
              <a:rPr lang="en" sz="1100" u="sng">
                <a:latin typeface="Arial"/>
                <a:ea typeface="Arial"/>
                <a:cs typeface="Arial"/>
                <a:sym typeface="Arial"/>
              </a:rPr>
              <a:t>largest heavy equipment auction houses</a:t>
            </a:r>
            <a:r>
              <a:rPr b="0" lang="en" sz="1100">
                <a:latin typeface="Arial"/>
                <a:ea typeface="Arial"/>
                <a:cs typeface="Arial"/>
                <a:sym typeface="Arial"/>
              </a:rPr>
              <a:t> (AllStar Auctions) that gives access to online and in-person sales across Canada.</a:t>
            </a:r>
            <a:endParaRPr b="0" sz="1100">
              <a:latin typeface="Arial"/>
              <a:ea typeface="Arial"/>
              <a:cs typeface="Arial"/>
              <a:sym typeface="Arial"/>
            </a:endParaRPr>
          </a:p>
          <a:p>
            <a:pPr indent="0" lvl="0" marL="0" rtl="0" algn="l">
              <a:lnSpc>
                <a:spcPct val="115000"/>
              </a:lnSpc>
              <a:spcBef>
                <a:spcPts val="0"/>
              </a:spcBef>
              <a:spcAft>
                <a:spcPts val="0"/>
              </a:spcAft>
              <a:buNone/>
            </a:pPr>
            <a:r>
              <a:t/>
            </a:r>
            <a:endParaRPr b="0" sz="1100">
              <a:latin typeface="Arial"/>
              <a:ea typeface="Arial"/>
              <a:cs typeface="Arial"/>
              <a:sym typeface="Arial"/>
            </a:endParaRPr>
          </a:p>
          <a:p>
            <a:pPr indent="0" lvl="0" marL="0" rtl="0" algn="l">
              <a:lnSpc>
                <a:spcPct val="115000"/>
              </a:lnSpc>
              <a:spcBef>
                <a:spcPts val="0"/>
              </a:spcBef>
              <a:spcAft>
                <a:spcPts val="0"/>
              </a:spcAft>
              <a:buNone/>
            </a:pPr>
            <a:r>
              <a:rPr lang="en" sz="1100" u="sng">
                <a:latin typeface="Arial"/>
                <a:ea typeface="Arial"/>
                <a:cs typeface="Arial"/>
                <a:sym typeface="Arial"/>
              </a:rPr>
              <a:t>Benefit #4 </a:t>
            </a:r>
            <a:r>
              <a:rPr lang="en" sz="1100">
                <a:latin typeface="Arial"/>
                <a:ea typeface="Arial"/>
                <a:cs typeface="Arial"/>
                <a:sym typeface="Arial"/>
              </a:rPr>
              <a:t> </a:t>
            </a:r>
            <a:r>
              <a:rPr b="0" lang="en" sz="1100">
                <a:latin typeface="Arial"/>
                <a:ea typeface="Arial"/>
                <a:cs typeface="Arial"/>
                <a:sym typeface="Arial"/>
              </a:rPr>
              <a:t>My dealership </a:t>
            </a:r>
            <a:r>
              <a:rPr b="0" lang="en" sz="1100">
                <a:latin typeface="Arial"/>
                <a:ea typeface="Arial"/>
                <a:cs typeface="Arial"/>
                <a:sym typeface="Arial"/>
              </a:rPr>
              <a:t>Location is ideal because it is located in Simcoe-Muskoka which has strong agriculture and construction equipment demand and cottage country weekend warriors who need good equipment.</a:t>
            </a:r>
            <a:endParaRPr b="0" sz="1100">
              <a:latin typeface="Arial"/>
              <a:ea typeface="Arial"/>
              <a:cs typeface="Arial"/>
              <a:sym typeface="Arial"/>
            </a:endParaRPr>
          </a:p>
          <a:p>
            <a:pPr indent="0" lvl="0" marL="0" rtl="0" algn="l">
              <a:lnSpc>
                <a:spcPct val="115000"/>
              </a:lnSpc>
              <a:spcBef>
                <a:spcPts val="0"/>
              </a:spcBef>
              <a:spcAft>
                <a:spcPts val="0"/>
              </a:spcAft>
              <a:buNone/>
            </a:pPr>
            <a:r>
              <a:t/>
            </a:r>
            <a:endParaRPr b="0" sz="1100">
              <a:latin typeface="Arial"/>
              <a:ea typeface="Arial"/>
              <a:cs typeface="Arial"/>
              <a:sym typeface="Arial"/>
            </a:endParaRPr>
          </a:p>
          <a:p>
            <a:pPr indent="0" lvl="0" marL="0" rtl="0" algn="l">
              <a:lnSpc>
                <a:spcPct val="115000"/>
              </a:lnSpc>
              <a:spcBef>
                <a:spcPts val="0"/>
              </a:spcBef>
              <a:spcAft>
                <a:spcPts val="0"/>
              </a:spcAft>
              <a:buNone/>
            </a:pPr>
            <a:r>
              <a:rPr lang="en" sz="1100" u="sng">
                <a:latin typeface="Arial"/>
                <a:ea typeface="Arial"/>
                <a:cs typeface="Arial"/>
                <a:sym typeface="Arial"/>
              </a:rPr>
              <a:t>Benefit #5 .  </a:t>
            </a:r>
            <a:r>
              <a:rPr b="0" lang="en" sz="1100">
                <a:latin typeface="Arial"/>
                <a:ea typeface="Arial"/>
                <a:cs typeface="Arial"/>
                <a:sym typeface="Arial"/>
              </a:rPr>
              <a:t>I'm located close to the LS tractor’s distribution center in Alliston (within 45 min)  allowing easier delivery to customers .  This can possibly allow a  coordinated (Dealer/customer/</a:t>
            </a:r>
            <a:r>
              <a:rPr b="0" lang="en" sz="1100">
                <a:latin typeface="Arial"/>
                <a:ea typeface="Arial"/>
                <a:cs typeface="Arial"/>
                <a:sym typeface="Arial"/>
              </a:rPr>
              <a:t>distribution</a:t>
            </a:r>
            <a:r>
              <a:rPr b="0" lang="en" sz="1100">
                <a:latin typeface="Arial"/>
                <a:ea typeface="Arial"/>
                <a:cs typeface="Arial"/>
                <a:sym typeface="Arial"/>
              </a:rPr>
              <a:t> center) direct delivery creating further savings in the LS supply chain that can make LS more competitive against Kioti and others in Simcoe-Muskoka</a:t>
            </a:r>
            <a:endParaRPr b="0" sz="1100">
              <a:latin typeface="Arial"/>
              <a:ea typeface="Arial"/>
              <a:cs typeface="Arial"/>
              <a:sym typeface="Arial"/>
            </a:endParaRPr>
          </a:p>
          <a:p>
            <a:pPr indent="0" lvl="0" marL="0" rtl="0" algn="l">
              <a:lnSpc>
                <a:spcPct val="115000"/>
              </a:lnSpc>
              <a:spcBef>
                <a:spcPts val="0"/>
              </a:spcBef>
              <a:spcAft>
                <a:spcPts val="0"/>
              </a:spcAft>
              <a:buNone/>
            </a:pPr>
            <a:r>
              <a:t/>
            </a:r>
            <a:endParaRPr b="0" sz="1600">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000"/>
                                        <p:tgtEl>
                                          <p:spTgt spid="150"/>
                                        </p:tgtEl>
                                        <p:attrNameLst>
                                          <p:attrName>ppt_w</p:attrName>
                                        </p:attrNameLst>
                                      </p:cBhvr>
                                      <p:tavLst>
                                        <p:tav fmla="" tm="0">
                                          <p:val>
                                            <p:strVal val="0"/>
                                          </p:val>
                                        </p:tav>
                                        <p:tav fmla="" tm="100000">
                                          <p:val>
                                            <p:strVal val="#ppt_w"/>
                                          </p:val>
                                        </p:tav>
                                      </p:tavLst>
                                    </p:anim>
                                    <p:anim calcmode="lin" valueType="num">
                                      <p:cBhvr additive="base">
                                        <p:cTn dur="1000"/>
                                        <p:tgtEl>
                                          <p:spTgt spid="150"/>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52">
                                            <p:txEl>
                                              <p:pRg end="0" st="0"/>
                                            </p:txEl>
                                          </p:spTgt>
                                        </p:tgtEl>
                                        <p:attrNameLst>
                                          <p:attrName>style.visibility</p:attrName>
                                        </p:attrNameLst>
                                      </p:cBhvr>
                                      <p:to>
                                        <p:strVal val="visible"/>
                                      </p:to>
                                    </p:set>
                                    <p:anim calcmode="lin" valueType="num">
                                      <p:cBhvr additive="base">
                                        <p:cTn dur="1000"/>
                                        <p:tgtEl>
                                          <p:spTgt spid="152">
                                            <p:txEl>
                                              <p:pRg end="0" st="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152">
                                            <p:txEl>
                                              <p:pRg end="1" st="1"/>
                                            </p:txEl>
                                          </p:spTgt>
                                        </p:tgtEl>
                                        <p:attrNameLst>
                                          <p:attrName>style.visibility</p:attrName>
                                        </p:attrNameLst>
                                      </p:cBhvr>
                                      <p:to>
                                        <p:strVal val="visible"/>
                                      </p:to>
                                    </p:set>
                                    <p:anim calcmode="lin" valueType="num">
                                      <p:cBhvr additive="base">
                                        <p:cTn dur="1000"/>
                                        <p:tgtEl>
                                          <p:spTgt spid="152">
                                            <p:txEl>
                                              <p:pRg end="1" st="1"/>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52">
                                            <p:txEl>
                                              <p:pRg end="2" st="2"/>
                                            </p:txEl>
                                          </p:spTgt>
                                        </p:tgtEl>
                                        <p:attrNameLst>
                                          <p:attrName>style.visibility</p:attrName>
                                        </p:attrNameLst>
                                      </p:cBhvr>
                                      <p:to>
                                        <p:strVal val="visible"/>
                                      </p:to>
                                    </p:set>
                                    <p:anim calcmode="lin" valueType="num">
                                      <p:cBhvr additive="base">
                                        <p:cTn dur="1000"/>
                                        <p:tgtEl>
                                          <p:spTgt spid="152">
                                            <p:txEl>
                                              <p:pRg end="2" st="2"/>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8">
                                  <p:stCondLst>
                                    <p:cond delay="0"/>
                                  </p:stCondLst>
                                  <p:childTnLst>
                                    <p:set>
                                      <p:cBhvr>
                                        <p:cTn dur="1" fill="hold">
                                          <p:stCondLst>
                                            <p:cond delay="0"/>
                                          </p:stCondLst>
                                        </p:cTn>
                                        <p:tgtEl>
                                          <p:spTgt spid="152">
                                            <p:txEl>
                                              <p:pRg end="3" st="3"/>
                                            </p:txEl>
                                          </p:spTgt>
                                        </p:tgtEl>
                                        <p:attrNameLst>
                                          <p:attrName>style.visibility</p:attrName>
                                        </p:attrNameLst>
                                      </p:cBhvr>
                                      <p:to>
                                        <p:strVal val="visible"/>
                                      </p:to>
                                    </p:set>
                                    <p:anim calcmode="lin" valueType="num">
                                      <p:cBhvr additive="base">
                                        <p:cTn dur="1000"/>
                                        <p:tgtEl>
                                          <p:spTgt spid="152">
                                            <p:txEl>
                                              <p:pRg end="3" st="3"/>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8">
                                  <p:stCondLst>
                                    <p:cond delay="0"/>
                                  </p:stCondLst>
                                  <p:childTnLst>
                                    <p:set>
                                      <p:cBhvr>
                                        <p:cTn dur="1" fill="hold">
                                          <p:stCondLst>
                                            <p:cond delay="0"/>
                                          </p:stCondLst>
                                        </p:cTn>
                                        <p:tgtEl>
                                          <p:spTgt spid="152">
                                            <p:txEl>
                                              <p:pRg end="4" st="4"/>
                                            </p:txEl>
                                          </p:spTgt>
                                        </p:tgtEl>
                                        <p:attrNameLst>
                                          <p:attrName>style.visibility</p:attrName>
                                        </p:attrNameLst>
                                      </p:cBhvr>
                                      <p:to>
                                        <p:strVal val="visible"/>
                                      </p:to>
                                    </p:set>
                                    <p:anim calcmode="lin" valueType="num">
                                      <p:cBhvr additive="base">
                                        <p:cTn dur="1000"/>
                                        <p:tgtEl>
                                          <p:spTgt spid="152">
                                            <p:txEl>
                                              <p:pRg end="4" st="4"/>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152">
                                            <p:txEl>
                                              <p:pRg end="5" st="5"/>
                                            </p:txEl>
                                          </p:spTgt>
                                        </p:tgtEl>
                                        <p:attrNameLst>
                                          <p:attrName>style.visibility</p:attrName>
                                        </p:attrNameLst>
                                      </p:cBhvr>
                                      <p:to>
                                        <p:strVal val="visible"/>
                                      </p:to>
                                    </p:set>
                                    <p:anim calcmode="lin" valueType="num">
                                      <p:cBhvr additive="base">
                                        <p:cTn dur="1000"/>
                                        <p:tgtEl>
                                          <p:spTgt spid="152">
                                            <p:txEl>
                                              <p:pRg end="5" st="5"/>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7000"/>
                            </p:stCondLst>
                            <p:childTnLst>
                              <p:par>
                                <p:cTn fill="hold" nodeType="afterEffect" presetClass="entr" presetID="2" presetSubtype="8">
                                  <p:stCondLst>
                                    <p:cond delay="0"/>
                                  </p:stCondLst>
                                  <p:childTnLst>
                                    <p:set>
                                      <p:cBhvr>
                                        <p:cTn dur="1" fill="hold">
                                          <p:stCondLst>
                                            <p:cond delay="0"/>
                                          </p:stCondLst>
                                        </p:cTn>
                                        <p:tgtEl>
                                          <p:spTgt spid="152">
                                            <p:txEl>
                                              <p:pRg end="6" st="6"/>
                                            </p:txEl>
                                          </p:spTgt>
                                        </p:tgtEl>
                                        <p:attrNameLst>
                                          <p:attrName>style.visibility</p:attrName>
                                        </p:attrNameLst>
                                      </p:cBhvr>
                                      <p:to>
                                        <p:strVal val="visible"/>
                                      </p:to>
                                    </p:set>
                                    <p:anim calcmode="lin" valueType="num">
                                      <p:cBhvr additive="base">
                                        <p:cTn dur="1000"/>
                                        <p:tgtEl>
                                          <p:spTgt spid="152">
                                            <p:txEl>
                                              <p:pRg end="6" st="6"/>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8000"/>
                            </p:stCondLst>
                            <p:childTnLst>
                              <p:par>
                                <p:cTn fill="hold" nodeType="afterEffect" presetClass="entr" presetID="2" presetSubtype="8">
                                  <p:stCondLst>
                                    <p:cond delay="0"/>
                                  </p:stCondLst>
                                  <p:childTnLst>
                                    <p:set>
                                      <p:cBhvr>
                                        <p:cTn dur="1" fill="hold">
                                          <p:stCondLst>
                                            <p:cond delay="0"/>
                                          </p:stCondLst>
                                        </p:cTn>
                                        <p:tgtEl>
                                          <p:spTgt spid="152">
                                            <p:txEl>
                                              <p:pRg end="7" st="7"/>
                                            </p:txEl>
                                          </p:spTgt>
                                        </p:tgtEl>
                                        <p:attrNameLst>
                                          <p:attrName>style.visibility</p:attrName>
                                        </p:attrNameLst>
                                      </p:cBhvr>
                                      <p:to>
                                        <p:strVal val="visible"/>
                                      </p:to>
                                    </p:set>
                                    <p:anim calcmode="lin" valueType="num">
                                      <p:cBhvr additive="base">
                                        <p:cTn dur="1000"/>
                                        <p:tgtEl>
                                          <p:spTgt spid="152">
                                            <p:txEl>
                                              <p:pRg end="7" st="7"/>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9000"/>
                            </p:stCondLst>
                            <p:childTnLst>
                              <p:par>
                                <p:cTn fill="hold" nodeType="afterEffect" presetClass="entr" presetID="2" presetSubtype="8">
                                  <p:stCondLst>
                                    <p:cond delay="0"/>
                                  </p:stCondLst>
                                  <p:childTnLst>
                                    <p:set>
                                      <p:cBhvr>
                                        <p:cTn dur="1" fill="hold">
                                          <p:stCondLst>
                                            <p:cond delay="0"/>
                                          </p:stCondLst>
                                        </p:cTn>
                                        <p:tgtEl>
                                          <p:spTgt spid="152">
                                            <p:txEl>
                                              <p:pRg end="8" st="8"/>
                                            </p:txEl>
                                          </p:spTgt>
                                        </p:tgtEl>
                                        <p:attrNameLst>
                                          <p:attrName>style.visibility</p:attrName>
                                        </p:attrNameLst>
                                      </p:cBhvr>
                                      <p:to>
                                        <p:strVal val="visible"/>
                                      </p:to>
                                    </p:set>
                                    <p:anim calcmode="lin" valueType="num">
                                      <p:cBhvr additive="base">
                                        <p:cTn dur="1000"/>
                                        <p:tgtEl>
                                          <p:spTgt spid="152">
                                            <p:txEl>
                                              <p:pRg end="8" st="8"/>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0000"/>
                            </p:stCondLst>
                            <p:childTnLst>
                              <p:par>
                                <p:cTn fill="hold" nodeType="afterEffect" presetClass="entr" presetID="2" presetSubtype="8">
                                  <p:stCondLst>
                                    <p:cond delay="0"/>
                                  </p:stCondLst>
                                  <p:childTnLst>
                                    <p:set>
                                      <p:cBhvr>
                                        <p:cTn dur="1" fill="hold">
                                          <p:stCondLst>
                                            <p:cond delay="0"/>
                                          </p:stCondLst>
                                        </p:cTn>
                                        <p:tgtEl>
                                          <p:spTgt spid="152">
                                            <p:txEl>
                                              <p:pRg end="9" st="9"/>
                                            </p:txEl>
                                          </p:spTgt>
                                        </p:tgtEl>
                                        <p:attrNameLst>
                                          <p:attrName>style.visibility</p:attrName>
                                        </p:attrNameLst>
                                      </p:cBhvr>
                                      <p:to>
                                        <p:strVal val="visible"/>
                                      </p:to>
                                    </p:set>
                                    <p:anim calcmode="lin" valueType="num">
                                      <p:cBhvr additive="base">
                                        <p:cTn dur="1000"/>
                                        <p:tgtEl>
                                          <p:spTgt spid="152">
                                            <p:txEl>
                                              <p:pRg end="9" st="9"/>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1000"/>
                            </p:stCondLst>
                            <p:childTnLst>
                              <p:par>
                                <p:cTn fill="hold" nodeType="afterEffect" presetClass="entr" presetID="2" presetSubtype="8">
                                  <p:stCondLst>
                                    <p:cond delay="0"/>
                                  </p:stCondLst>
                                  <p:childTnLst>
                                    <p:set>
                                      <p:cBhvr>
                                        <p:cTn dur="1" fill="hold">
                                          <p:stCondLst>
                                            <p:cond delay="0"/>
                                          </p:stCondLst>
                                        </p:cTn>
                                        <p:tgtEl>
                                          <p:spTgt spid="152">
                                            <p:txEl>
                                              <p:pRg end="10" st="10"/>
                                            </p:txEl>
                                          </p:spTgt>
                                        </p:tgtEl>
                                        <p:attrNameLst>
                                          <p:attrName>style.visibility</p:attrName>
                                        </p:attrNameLst>
                                      </p:cBhvr>
                                      <p:to>
                                        <p:strVal val="visible"/>
                                      </p:to>
                                    </p:set>
                                    <p:anim calcmode="lin" valueType="num">
                                      <p:cBhvr additive="base">
                                        <p:cTn dur="1000"/>
                                        <p:tgtEl>
                                          <p:spTgt spid="152">
                                            <p:txEl>
                                              <p:pRg end="10" st="10"/>
                                            </p:txEl>
                                          </p:spTgt>
                                        </p:tgtEl>
                                        <p:attrNameLst>
                                          <p:attrName>ppt_x</p:attrName>
                                        </p:attrNameLst>
                                      </p:cBhvr>
                                      <p:tavLst>
                                        <p:tav fmla="" tm="0">
                                          <p:val>
                                            <p:strVal val="#ppt_x-1"/>
                                          </p:val>
                                        </p:tav>
                                        <p:tav fmla="" tm="100000">
                                          <p:val>
                                            <p:strVal val="#ppt_x"/>
                                          </p:val>
                                        </p:tav>
                                      </p:tavLst>
                                    </p:anim>
                                  </p:childTnLst>
                                </p:cTn>
                              </p:par>
                            </p:childTnLst>
                          </p:cTn>
                        </p:par>
                        <p:par>
                          <p:cTn fill="hold">
                            <p:stCondLst>
                              <p:cond delay="12000"/>
                            </p:stCondLst>
                            <p:childTnLst>
                              <p:par>
                                <p:cTn fill="hold" nodeType="afterEffect" presetClass="entr" presetID="2" presetSubtype="8">
                                  <p:stCondLst>
                                    <p:cond delay="0"/>
                                  </p:stCondLst>
                                  <p:childTnLst>
                                    <p:set>
                                      <p:cBhvr>
                                        <p:cTn dur="1" fill="hold">
                                          <p:stCondLst>
                                            <p:cond delay="0"/>
                                          </p:stCondLst>
                                        </p:cTn>
                                        <p:tgtEl>
                                          <p:spTgt spid="152">
                                            <p:txEl>
                                              <p:pRg end="11" st="11"/>
                                            </p:txEl>
                                          </p:spTgt>
                                        </p:tgtEl>
                                        <p:attrNameLst>
                                          <p:attrName>style.visibility</p:attrName>
                                        </p:attrNameLst>
                                      </p:cBhvr>
                                      <p:to>
                                        <p:strVal val="visible"/>
                                      </p:to>
                                    </p:set>
                                    <p:anim calcmode="lin" valueType="num">
                                      <p:cBhvr additive="base">
                                        <p:cTn dur="1000"/>
                                        <p:tgtEl>
                                          <p:spTgt spid="152">
                                            <p:txEl>
                                              <p:pRg end="11" st="1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9"/>
          <p:cNvSpPr txBox="1"/>
          <p:nvPr/>
        </p:nvSpPr>
        <p:spPr>
          <a:xfrm>
            <a:off x="3566878" y="193500"/>
            <a:ext cx="5424600" cy="5328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A Customized online website that customers can see the PRICE $ and create online orders, pay the deposit and then take delivery.</a:t>
            </a:r>
            <a:endParaRPr sz="1800">
              <a:solidFill>
                <a:schemeClr val="dk2"/>
              </a:solidFill>
              <a:latin typeface="Lato"/>
              <a:ea typeface="Lato"/>
              <a:cs typeface="Lato"/>
              <a:sym typeface="Lato"/>
            </a:endParaRPr>
          </a:p>
          <a:p>
            <a:pPr indent="-342900" lvl="0" marL="457200" rtl="0" algn="l">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Check out our website for LOVOL tractors and SKOTT EACHAN group at </a:t>
            </a:r>
            <a:endParaRPr sz="1800">
              <a:solidFill>
                <a:schemeClr val="dk2"/>
              </a:solidFill>
              <a:latin typeface="Lato"/>
              <a:ea typeface="Lato"/>
              <a:cs typeface="Lato"/>
              <a:sym typeface="Lato"/>
            </a:endParaRPr>
          </a:p>
          <a:p>
            <a:pPr indent="0" lvl="0" marL="457200" rtl="0" algn="l">
              <a:spcBef>
                <a:spcPts val="0"/>
              </a:spcBef>
              <a:spcAft>
                <a:spcPts val="0"/>
              </a:spcAft>
              <a:buNone/>
            </a:pPr>
            <a:r>
              <a:rPr lang="en" sz="2800">
                <a:solidFill>
                  <a:srgbClr val="6AA84F"/>
                </a:solidFill>
                <a:latin typeface="Lato"/>
                <a:ea typeface="Lato"/>
                <a:cs typeface="Lato"/>
                <a:sym typeface="Lato"/>
              </a:rPr>
              <a:t>www.MapleSpringsEnergy.ca</a:t>
            </a:r>
            <a:endParaRPr sz="2800">
              <a:solidFill>
                <a:srgbClr val="6AA84F"/>
              </a:solidFill>
              <a:latin typeface="Lato"/>
              <a:ea typeface="Lato"/>
              <a:cs typeface="Lato"/>
              <a:sym typeface="Lato"/>
            </a:endParaRPr>
          </a:p>
          <a:p>
            <a:pPr indent="0" lvl="0" marL="457200" rtl="0" algn="l">
              <a:spcBef>
                <a:spcPts val="0"/>
              </a:spcBef>
              <a:spcAft>
                <a:spcPts val="0"/>
              </a:spcAft>
              <a:buNone/>
            </a:pPr>
            <a:r>
              <a:t/>
            </a:r>
            <a:endParaRPr sz="700">
              <a:solidFill>
                <a:schemeClr val="dk2"/>
              </a:solidFill>
              <a:latin typeface="Lato"/>
              <a:ea typeface="Lato"/>
              <a:cs typeface="Lato"/>
              <a:sym typeface="Lato"/>
            </a:endParaRPr>
          </a:p>
          <a:p>
            <a:pPr indent="-342900" lvl="0" marL="457200" rtl="0" algn="l">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MSE Website to be Modeled after </a:t>
            </a:r>
            <a:r>
              <a:rPr lang="en" sz="1800">
                <a:solidFill>
                  <a:schemeClr val="dk2"/>
                </a:solidFill>
                <a:latin typeface="Lato"/>
                <a:ea typeface="Lato"/>
                <a:cs typeface="Lato"/>
                <a:sym typeface="Lato"/>
              </a:rPr>
              <a:t>LS Tractors</a:t>
            </a:r>
            <a:r>
              <a:rPr lang="en" sz="1800">
                <a:solidFill>
                  <a:schemeClr val="dk2"/>
                </a:solidFill>
                <a:latin typeface="Lato"/>
                <a:ea typeface="Lato"/>
                <a:cs typeface="Lato"/>
                <a:sym typeface="Lato"/>
              </a:rPr>
              <a:t> website or as required by </a:t>
            </a:r>
            <a:r>
              <a:rPr lang="en" sz="1800">
                <a:solidFill>
                  <a:schemeClr val="dk2"/>
                </a:solidFill>
                <a:latin typeface="Lato"/>
                <a:ea typeface="Lato"/>
                <a:cs typeface="Lato"/>
                <a:sym typeface="Lato"/>
              </a:rPr>
              <a:t>LS Tractors</a:t>
            </a:r>
            <a:endParaRPr sz="1800">
              <a:solidFill>
                <a:schemeClr val="dk2"/>
              </a:solidFill>
              <a:latin typeface="Lato"/>
              <a:ea typeface="Lato"/>
              <a:cs typeface="Lato"/>
              <a:sym typeface="Lato"/>
            </a:endParaRPr>
          </a:p>
          <a:p>
            <a:pPr indent="-342900" lvl="0" marL="457200" rtl="0" algn="l">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To keep costs down and allow the dealership to grow as demand increases, an online presence is paramount.</a:t>
            </a:r>
            <a:endParaRPr sz="1800">
              <a:solidFill>
                <a:schemeClr val="dk2"/>
              </a:solidFill>
              <a:latin typeface="Lato"/>
              <a:ea typeface="Lato"/>
              <a:cs typeface="Lato"/>
              <a:sym typeface="Lato"/>
            </a:endParaRPr>
          </a:p>
          <a:p>
            <a:pPr indent="-342900" lvl="0" marL="457200" rtl="0" algn="l">
              <a:spcBef>
                <a:spcPts val="0"/>
              </a:spcBef>
              <a:spcAft>
                <a:spcPts val="0"/>
              </a:spcAft>
              <a:buClr>
                <a:schemeClr val="dk2"/>
              </a:buClr>
              <a:buSzPts val="1800"/>
              <a:buFont typeface="Lato"/>
              <a:buChar char="●"/>
            </a:pPr>
            <a:r>
              <a:rPr lang="en" sz="1800">
                <a:solidFill>
                  <a:schemeClr val="dk2"/>
                </a:solidFill>
                <a:latin typeface="Lato"/>
                <a:ea typeface="Lato"/>
                <a:cs typeface="Lato"/>
                <a:sym typeface="Lato"/>
              </a:rPr>
              <a:t>Much like many car dealership business models, I wish to have a few demonstration models at the dealership for trial etc.  The customer then orders their specific unit .  This saves capital carrying charges by not having inventory sitting on the lot being exposed to weather, time and depreciation.</a:t>
            </a:r>
            <a:endParaRPr sz="1800">
              <a:solidFill>
                <a:schemeClr val="dk2"/>
              </a:solidFill>
              <a:latin typeface="Lato"/>
              <a:ea typeface="Lato"/>
              <a:cs typeface="Lato"/>
              <a:sym typeface="Lato"/>
            </a:endParaRPr>
          </a:p>
          <a:p>
            <a:pPr indent="0" lvl="0" marL="0" rtl="0" algn="l">
              <a:spcBef>
                <a:spcPts val="0"/>
              </a:spcBef>
              <a:spcAft>
                <a:spcPts val="0"/>
              </a:spcAft>
              <a:buNone/>
            </a:pPr>
            <a:r>
              <a:t/>
            </a:r>
            <a:endParaRPr sz="1800">
              <a:solidFill>
                <a:schemeClr val="dk2"/>
              </a:solidFill>
              <a:latin typeface="Lato"/>
              <a:ea typeface="Lato"/>
              <a:cs typeface="Lato"/>
              <a:sym typeface="Lato"/>
            </a:endParaRPr>
          </a:p>
          <a:p>
            <a:pPr indent="0" lvl="0" marL="0" rtl="0" algn="l">
              <a:spcBef>
                <a:spcPts val="0"/>
              </a:spcBef>
              <a:spcAft>
                <a:spcPts val="0"/>
              </a:spcAft>
              <a:buNone/>
            </a:pPr>
            <a:r>
              <a:t/>
            </a:r>
            <a:endParaRPr sz="1800">
              <a:solidFill>
                <a:schemeClr val="dk2"/>
              </a:solidFill>
              <a:latin typeface="Lato"/>
              <a:ea typeface="Lato"/>
              <a:cs typeface="Lato"/>
              <a:sym typeface="Lato"/>
            </a:endParaRPr>
          </a:p>
        </p:txBody>
      </p:sp>
      <p:pic>
        <p:nvPicPr>
          <p:cNvPr id="158" name="Google Shape;158;p19"/>
          <p:cNvPicPr preferRelativeResize="0"/>
          <p:nvPr/>
        </p:nvPicPr>
        <p:blipFill>
          <a:blip r:embed="rId3">
            <a:alphaModFix/>
          </a:blip>
          <a:stretch>
            <a:fillRect/>
          </a:stretch>
        </p:blipFill>
        <p:spPr>
          <a:xfrm>
            <a:off x="342625" y="3978509"/>
            <a:ext cx="2895074" cy="821491"/>
          </a:xfrm>
          <a:prstGeom prst="rect">
            <a:avLst/>
          </a:prstGeom>
          <a:noFill/>
          <a:ln cap="flat" cmpd="sng" w="38100">
            <a:solidFill>
              <a:schemeClr val="dk2"/>
            </a:solidFill>
            <a:prstDash val="solid"/>
            <a:round/>
            <a:headEnd len="sm" w="sm" type="none"/>
            <a:tailEnd len="sm" w="sm" type="none"/>
          </a:ln>
        </p:spPr>
      </p:pic>
      <p:sp>
        <p:nvSpPr>
          <p:cNvPr id="159" name="Google Shape;159;p19"/>
          <p:cNvSpPr/>
          <p:nvPr/>
        </p:nvSpPr>
        <p:spPr>
          <a:xfrm>
            <a:off x="838675" y="131639"/>
            <a:ext cx="650400" cy="2322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160" name="Google Shape;160;p19"/>
          <p:cNvPicPr preferRelativeResize="0"/>
          <p:nvPr/>
        </p:nvPicPr>
        <p:blipFill>
          <a:blip r:embed="rId4">
            <a:alphaModFix/>
          </a:blip>
          <a:stretch>
            <a:fillRect/>
          </a:stretch>
        </p:blipFill>
        <p:spPr>
          <a:xfrm>
            <a:off x="0" y="516250"/>
            <a:ext cx="3675075" cy="3120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0" title="Silos will have large banner advertising .jpg"/>
          <p:cNvPicPr preferRelativeResize="0"/>
          <p:nvPr/>
        </p:nvPicPr>
        <p:blipFill>
          <a:blip r:embed="rId3">
            <a:alphaModFix/>
          </a:blip>
          <a:stretch>
            <a:fillRect/>
          </a:stretch>
        </p:blipFill>
        <p:spPr>
          <a:xfrm>
            <a:off x="3235825" y="835200"/>
            <a:ext cx="4134374" cy="3100773"/>
          </a:xfrm>
          <a:prstGeom prst="rect">
            <a:avLst/>
          </a:prstGeom>
          <a:noFill/>
          <a:ln cap="flat" cmpd="sng" w="9525">
            <a:solidFill>
              <a:schemeClr val="dk2"/>
            </a:solidFill>
            <a:prstDash val="solid"/>
            <a:round/>
            <a:headEnd len="sm" w="sm" type="none"/>
            <a:tailEnd len="sm" w="sm" type="none"/>
          </a:ln>
        </p:spPr>
      </p:pic>
      <p:pic>
        <p:nvPicPr>
          <p:cNvPr id="166" name="Google Shape;166;p20" title="20251028_090901.jpg"/>
          <p:cNvPicPr preferRelativeResize="0"/>
          <p:nvPr/>
        </p:nvPicPr>
        <p:blipFill>
          <a:blip r:embed="rId4">
            <a:alphaModFix/>
          </a:blip>
          <a:stretch>
            <a:fillRect/>
          </a:stretch>
        </p:blipFill>
        <p:spPr>
          <a:xfrm>
            <a:off x="6914998" y="570249"/>
            <a:ext cx="1851775" cy="2469048"/>
          </a:xfrm>
          <a:prstGeom prst="rect">
            <a:avLst/>
          </a:prstGeom>
          <a:noFill/>
          <a:ln cap="flat" cmpd="sng" w="9525">
            <a:solidFill>
              <a:schemeClr val="dk2"/>
            </a:solidFill>
            <a:prstDash val="solid"/>
            <a:round/>
            <a:headEnd len="sm" w="sm" type="none"/>
            <a:tailEnd len="sm" w="sm" type="none"/>
          </a:ln>
        </p:spPr>
      </p:pic>
      <p:pic>
        <p:nvPicPr>
          <p:cNvPr id="167" name="Google Shape;167;p20" title="20251108_155607.jpg"/>
          <p:cNvPicPr preferRelativeResize="0"/>
          <p:nvPr/>
        </p:nvPicPr>
        <p:blipFill>
          <a:blip r:embed="rId5">
            <a:alphaModFix/>
          </a:blip>
          <a:stretch>
            <a:fillRect/>
          </a:stretch>
        </p:blipFill>
        <p:spPr>
          <a:xfrm>
            <a:off x="445975" y="570250"/>
            <a:ext cx="2876411" cy="2157300"/>
          </a:xfrm>
          <a:prstGeom prst="rect">
            <a:avLst/>
          </a:prstGeom>
          <a:noFill/>
          <a:ln cap="flat" cmpd="sng" w="9525">
            <a:solidFill>
              <a:schemeClr val="dk2"/>
            </a:solidFill>
            <a:prstDash val="solid"/>
            <a:round/>
            <a:headEnd len="sm" w="sm" type="none"/>
            <a:tailEnd len="sm" w="sm" type="none"/>
          </a:ln>
        </p:spPr>
      </p:pic>
      <p:sp>
        <p:nvSpPr>
          <p:cNvPr id="168" name="Google Shape;168;p20"/>
          <p:cNvSpPr txBox="1"/>
          <p:nvPr/>
        </p:nvSpPr>
        <p:spPr>
          <a:xfrm>
            <a:off x="1184275" y="8"/>
            <a:ext cx="7459800" cy="6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000" u="sng">
                <a:solidFill>
                  <a:schemeClr val="dk2"/>
                </a:solidFill>
                <a:latin typeface="Lato"/>
                <a:ea typeface="Lato"/>
                <a:cs typeface="Lato"/>
                <a:sym typeface="Lato"/>
              </a:rPr>
              <a:t>A New </a:t>
            </a:r>
            <a:r>
              <a:rPr b="1" i="1" lang="en" sz="2000" u="sng">
                <a:solidFill>
                  <a:schemeClr val="dk2"/>
                </a:solidFill>
                <a:latin typeface="Lato"/>
                <a:ea typeface="Lato"/>
                <a:cs typeface="Lato"/>
                <a:sym typeface="Lato"/>
              </a:rPr>
              <a:t>Boutique</a:t>
            </a:r>
            <a:r>
              <a:rPr b="1" i="1" lang="en" sz="2000" u="sng">
                <a:solidFill>
                  <a:schemeClr val="dk2"/>
                </a:solidFill>
                <a:latin typeface="Lato"/>
                <a:ea typeface="Lato"/>
                <a:cs typeface="Lato"/>
                <a:sym typeface="Lato"/>
              </a:rPr>
              <a:t> style Farm Machinery Dealership in Oro-Medonte</a:t>
            </a:r>
            <a:endParaRPr b="1" i="1" sz="2000" u="sng">
              <a:solidFill>
                <a:schemeClr val="dk2"/>
              </a:solidFill>
              <a:latin typeface="Lato"/>
              <a:ea typeface="Lato"/>
              <a:cs typeface="Lato"/>
              <a:sym typeface="Lato"/>
            </a:endParaRPr>
          </a:p>
        </p:txBody>
      </p:sp>
      <p:pic>
        <p:nvPicPr>
          <p:cNvPr id="169" name="Google Shape;169;p20" title="Outdoor Equipment demonstration area.jpg"/>
          <p:cNvPicPr preferRelativeResize="0"/>
          <p:nvPr/>
        </p:nvPicPr>
        <p:blipFill rotWithShape="1">
          <a:blip r:embed="rId6">
            <a:alphaModFix/>
          </a:blip>
          <a:srcRect b="42601" l="2205" r="7042" t="0"/>
          <a:stretch/>
        </p:blipFill>
        <p:spPr>
          <a:xfrm>
            <a:off x="208000" y="3323849"/>
            <a:ext cx="4276900" cy="2254099"/>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170" name="Google Shape;170;p20" title="Outdoor Demonstration area.jpg"/>
          <p:cNvPicPr preferRelativeResize="0"/>
          <p:nvPr/>
        </p:nvPicPr>
        <p:blipFill rotWithShape="1">
          <a:blip r:embed="rId7">
            <a:alphaModFix/>
          </a:blip>
          <a:srcRect b="33932" l="0" r="0" t="0"/>
          <a:stretch/>
        </p:blipFill>
        <p:spPr>
          <a:xfrm>
            <a:off x="4657176" y="3285737"/>
            <a:ext cx="4232627" cy="2330323"/>
          </a:xfrm>
          <a:prstGeom prst="rect">
            <a:avLst/>
          </a:prstGeom>
          <a:noFill/>
          <a:ln cap="flat" cmpd="sng" w="9525">
            <a:solidFill>
              <a:schemeClr val="dk2"/>
            </a:solidFill>
            <a:prstDash val="solid"/>
            <a:round/>
            <a:headEnd len="sm" w="sm" type="none"/>
            <a:tailEnd len="sm" w="sm" type="none"/>
          </a:ln>
        </p:spPr>
      </p:pic>
      <p:grpSp>
        <p:nvGrpSpPr>
          <p:cNvPr id="171" name="Google Shape;171;p20"/>
          <p:cNvGrpSpPr/>
          <p:nvPr/>
        </p:nvGrpSpPr>
        <p:grpSpPr>
          <a:xfrm>
            <a:off x="2391304" y="3514393"/>
            <a:ext cx="4523695" cy="856440"/>
            <a:chOff x="348925" y="2523732"/>
            <a:chExt cx="6754808" cy="1151129"/>
          </a:xfrm>
        </p:grpSpPr>
        <p:grpSp>
          <p:nvGrpSpPr>
            <p:cNvPr id="172" name="Google Shape;172;p20"/>
            <p:cNvGrpSpPr/>
            <p:nvPr/>
          </p:nvGrpSpPr>
          <p:grpSpPr>
            <a:xfrm>
              <a:off x="1793404" y="2523732"/>
              <a:ext cx="5310329" cy="1151129"/>
              <a:chOff x="4163575" y="158575"/>
              <a:chExt cx="3702900" cy="700200"/>
            </a:xfrm>
          </p:grpSpPr>
          <p:sp>
            <p:nvSpPr>
              <p:cNvPr id="173" name="Google Shape;173;p20"/>
              <p:cNvSpPr txBox="1"/>
              <p:nvPr/>
            </p:nvSpPr>
            <p:spPr>
              <a:xfrm>
                <a:off x="4163575" y="158575"/>
                <a:ext cx="3702900" cy="700200"/>
              </a:xfrm>
              <a:prstGeom prst="rect">
                <a:avLst/>
              </a:prstGeom>
              <a:solidFill>
                <a:schemeClr val="dk1"/>
              </a:solidFill>
              <a:ln cap="flat" cmpd="sng" w="34875">
                <a:solidFill>
                  <a:srgbClr val="000000"/>
                </a:solidFill>
                <a:prstDash val="solid"/>
                <a:round/>
                <a:headEnd len="sm" w="sm" type="none"/>
                <a:tailEnd len="sm" w="sm" type="none"/>
              </a:ln>
            </p:spPr>
            <p:txBody>
              <a:bodyPr anchorCtr="0" anchor="t" bIns="83750" lIns="83750" spcFirstLastPara="1" rIns="83750" wrap="square" tIns="83750">
                <a:noAutofit/>
              </a:bodyPr>
              <a:lstStyle/>
              <a:p>
                <a:pPr indent="0" lvl="0" marL="0" rtl="0" algn="l">
                  <a:spcBef>
                    <a:spcPts val="0"/>
                  </a:spcBef>
                  <a:spcAft>
                    <a:spcPts val="0"/>
                  </a:spcAft>
                  <a:buNone/>
                </a:pPr>
                <a:r>
                  <a:t/>
                </a:r>
                <a:endParaRPr sz="1648">
                  <a:solidFill>
                    <a:schemeClr val="dk2"/>
                  </a:solidFill>
                  <a:latin typeface="Lato"/>
                  <a:ea typeface="Lato"/>
                  <a:cs typeface="Lato"/>
                  <a:sym typeface="Lato"/>
                </a:endParaRPr>
              </a:p>
            </p:txBody>
          </p:sp>
          <p:sp>
            <p:nvSpPr>
              <p:cNvPr id="174" name="Google Shape;174;p20"/>
              <p:cNvSpPr/>
              <p:nvPr/>
            </p:nvSpPr>
            <p:spPr>
              <a:xfrm>
                <a:off x="4254975" y="364850"/>
                <a:ext cx="3227809" cy="287649"/>
              </a:xfrm>
              <a:prstGeom prst="rect">
                <a:avLst/>
              </a:prstGeom>
            </p:spPr>
            <p:txBody>
              <a:bodyPr>
                <a:prstTxWarp prst="textPlain"/>
              </a:bodyPr>
              <a:lstStyle/>
              <a:p>
                <a:pPr lvl="0" algn="ctr"/>
                <a:r>
                  <a:rPr b="0" i="0">
                    <a:ln>
                      <a:noFill/>
                    </a:ln>
                    <a:solidFill>
                      <a:schemeClr val="dk2"/>
                    </a:solidFill>
                    <a:latin typeface="Arial"/>
                  </a:rPr>
                  <a:t>Simcoe   Muskoka</a:t>
                </a:r>
              </a:p>
            </p:txBody>
          </p:sp>
          <p:pic>
            <p:nvPicPr>
              <p:cNvPr id="175" name="Google Shape;175;p20"/>
              <p:cNvPicPr preferRelativeResize="0"/>
              <p:nvPr/>
            </p:nvPicPr>
            <p:blipFill>
              <a:blip r:embed="rId8">
                <a:alphaModFix/>
              </a:blip>
              <a:stretch>
                <a:fillRect/>
              </a:stretch>
            </p:blipFill>
            <p:spPr>
              <a:xfrm>
                <a:off x="5676960" y="449989"/>
                <a:ext cx="174422" cy="198900"/>
              </a:xfrm>
              <a:prstGeom prst="rect">
                <a:avLst/>
              </a:prstGeom>
              <a:noFill/>
              <a:ln>
                <a:noFill/>
              </a:ln>
            </p:spPr>
          </p:pic>
        </p:grpSp>
        <p:pic>
          <p:nvPicPr>
            <p:cNvPr id="176" name="Google Shape;176;p20" title="Screenshot_20251121_074917_Docs.jpg"/>
            <p:cNvPicPr preferRelativeResize="0"/>
            <p:nvPr/>
          </p:nvPicPr>
          <p:blipFill rotWithShape="1">
            <a:blip r:embed="rId9">
              <a:alphaModFix/>
            </a:blip>
            <a:srcRect b="33242" l="0" r="0" t="24290"/>
            <a:stretch/>
          </p:blipFill>
          <p:spPr>
            <a:xfrm>
              <a:off x="348925" y="2523750"/>
              <a:ext cx="1316475" cy="1151099"/>
            </a:xfrm>
            <a:prstGeom prst="rect">
              <a:avLst/>
            </a:prstGeom>
            <a:noFill/>
            <a:ln cap="flat" cmpd="sng" w="34275">
              <a:solidFill>
                <a:schemeClr val="dk2"/>
              </a:solidFill>
              <a:prstDash val="solid"/>
              <a:round/>
              <a:headEnd len="sm" w="sm" type="none"/>
              <a:tailEnd len="sm" w="sm" type="none"/>
            </a:ln>
          </p:spPr>
        </p:pic>
      </p:grpSp>
      <p:sp>
        <p:nvSpPr>
          <p:cNvPr id="177" name="Google Shape;177;p20"/>
          <p:cNvSpPr txBox="1"/>
          <p:nvPr/>
        </p:nvSpPr>
        <p:spPr>
          <a:xfrm>
            <a:off x="60400" y="2560528"/>
            <a:ext cx="9362400" cy="7632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Definition of Boutique?   </a:t>
            </a:r>
            <a:r>
              <a:rPr lang="en" sz="1200">
                <a:solidFill>
                  <a:srgbClr val="1F1F1F"/>
                </a:solidFill>
                <a:highlight>
                  <a:srgbClr val="FFFFFF"/>
                </a:highlight>
              </a:rPr>
              <a:t>a business or establishment that is small and sophisticated or fashionable.</a:t>
            </a:r>
            <a:endParaRPr sz="1800">
              <a:solidFill>
                <a:schemeClr val="dk2"/>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1"/>
          <p:cNvPicPr preferRelativeResize="0"/>
          <p:nvPr/>
        </p:nvPicPr>
        <p:blipFill>
          <a:blip r:embed="rId3">
            <a:alphaModFix/>
          </a:blip>
          <a:stretch>
            <a:fillRect/>
          </a:stretch>
        </p:blipFill>
        <p:spPr>
          <a:xfrm>
            <a:off x="114775" y="3607555"/>
            <a:ext cx="8839200" cy="2107445"/>
          </a:xfrm>
          <a:prstGeom prst="rect">
            <a:avLst/>
          </a:prstGeom>
          <a:noFill/>
          <a:ln cap="flat" cmpd="sng" w="38100">
            <a:solidFill>
              <a:schemeClr val="dk2"/>
            </a:solidFill>
            <a:prstDash val="solid"/>
            <a:round/>
            <a:headEnd len="sm" w="sm" type="none"/>
            <a:tailEnd len="sm" w="sm" type="none"/>
          </a:ln>
        </p:spPr>
      </p:pic>
      <p:sp>
        <p:nvSpPr>
          <p:cNvPr id="183" name="Google Shape;183;p21"/>
          <p:cNvSpPr txBox="1"/>
          <p:nvPr/>
        </p:nvSpPr>
        <p:spPr>
          <a:xfrm>
            <a:off x="1161575" y="1083"/>
            <a:ext cx="7459800" cy="6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000" u="sng">
                <a:solidFill>
                  <a:schemeClr val="dk2"/>
                </a:solidFill>
                <a:latin typeface="Lato"/>
                <a:ea typeface="Lato"/>
                <a:cs typeface="Lato"/>
                <a:sym typeface="Lato"/>
              </a:rPr>
              <a:t>Boutique style Farm Machinery Dealership v.s. Industrial </a:t>
            </a:r>
            <a:r>
              <a:rPr b="1" i="1" lang="en" sz="2000" u="sng">
                <a:solidFill>
                  <a:schemeClr val="dk2"/>
                </a:solidFill>
                <a:latin typeface="Lato"/>
                <a:ea typeface="Lato"/>
                <a:cs typeface="Lato"/>
                <a:sym typeface="Lato"/>
              </a:rPr>
              <a:t>Dealership</a:t>
            </a:r>
            <a:endParaRPr b="1" i="1" sz="2000" u="sng">
              <a:solidFill>
                <a:schemeClr val="dk2"/>
              </a:solidFill>
              <a:latin typeface="Lato"/>
              <a:ea typeface="Lato"/>
              <a:cs typeface="Lato"/>
              <a:sym typeface="Lato"/>
            </a:endParaRPr>
          </a:p>
        </p:txBody>
      </p:sp>
      <p:pic>
        <p:nvPicPr>
          <p:cNvPr id="184" name="Google Shape;184;p21" title="Outdoor Equipment demonstration area.jpg"/>
          <p:cNvPicPr preferRelativeResize="0"/>
          <p:nvPr/>
        </p:nvPicPr>
        <p:blipFill rotWithShape="1">
          <a:blip r:embed="rId4">
            <a:alphaModFix/>
          </a:blip>
          <a:srcRect b="42601" l="2205" r="7042" t="0"/>
          <a:stretch/>
        </p:blipFill>
        <p:spPr>
          <a:xfrm>
            <a:off x="261600" y="534333"/>
            <a:ext cx="8545551" cy="232316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185" name="Google Shape;185;p21"/>
          <p:cNvSpPr txBox="1"/>
          <p:nvPr/>
        </p:nvSpPr>
        <p:spPr>
          <a:xfrm>
            <a:off x="3429000" y="2780056"/>
            <a:ext cx="2183700" cy="10452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chemeClr val="dk2"/>
                </a:solidFill>
                <a:latin typeface="Lato"/>
                <a:ea typeface="Lato"/>
                <a:cs typeface="Lato"/>
                <a:sym typeface="Lato"/>
              </a:rPr>
              <a:t>v.s. versus</a:t>
            </a:r>
            <a:endParaRPr sz="3300">
              <a:solidFill>
                <a:schemeClr val="dk2"/>
              </a:solidFill>
              <a:latin typeface="Lato"/>
              <a:ea typeface="Lato"/>
              <a:cs typeface="Lato"/>
              <a:sym typeface="Lato"/>
            </a:endParaRPr>
          </a:p>
        </p:txBody>
      </p:sp>
      <p:sp>
        <p:nvSpPr>
          <p:cNvPr id="186" name="Google Shape;186;p21"/>
          <p:cNvSpPr txBox="1"/>
          <p:nvPr/>
        </p:nvSpPr>
        <p:spPr>
          <a:xfrm>
            <a:off x="0" y="766667"/>
            <a:ext cx="9144000" cy="3888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Lato"/>
                <a:ea typeface="Lato"/>
                <a:cs typeface="Lato"/>
                <a:sym typeface="Lato"/>
              </a:rPr>
              <a:t>Boutique Dealership ?</a:t>
            </a:r>
            <a:r>
              <a:rPr lang="en" sz="1600">
                <a:solidFill>
                  <a:schemeClr val="dk2"/>
                </a:solidFill>
                <a:latin typeface="Lato"/>
                <a:ea typeface="Lato"/>
                <a:cs typeface="Lato"/>
                <a:sym typeface="Lato"/>
              </a:rPr>
              <a:t>   </a:t>
            </a:r>
            <a:r>
              <a:rPr lang="en" sz="1000">
                <a:solidFill>
                  <a:srgbClr val="1F1F1F"/>
                </a:solidFill>
                <a:highlight>
                  <a:srgbClr val="FFFFFF"/>
                </a:highlight>
              </a:rPr>
              <a:t>a business or establishment that is small and sophisticated or fashionable.</a:t>
            </a:r>
            <a:r>
              <a:rPr lang="en" sz="1200">
                <a:solidFill>
                  <a:srgbClr val="1F1F1F"/>
                </a:solidFill>
                <a:highlight>
                  <a:srgbClr val="FFFFFF"/>
                </a:highlight>
              </a:rPr>
              <a:t> </a:t>
            </a:r>
            <a:r>
              <a:rPr b="1" lang="en" sz="1700" u="sng">
                <a:solidFill>
                  <a:srgbClr val="1F1F1F"/>
                </a:solidFill>
                <a:highlight>
                  <a:srgbClr val="FFFFFF"/>
                </a:highlight>
              </a:rPr>
              <a:t>Family friendly.</a:t>
            </a:r>
            <a:endParaRPr b="1" sz="2300" u="sng">
              <a:solidFill>
                <a:schemeClr val="dk2"/>
              </a:solidFill>
              <a:latin typeface="Lato"/>
              <a:ea typeface="Lato"/>
              <a:cs typeface="Lato"/>
              <a:sym typeface="Lato"/>
            </a:endParaRPr>
          </a:p>
        </p:txBody>
      </p:sp>
      <p:sp>
        <p:nvSpPr>
          <p:cNvPr id="187" name="Google Shape;187;p21"/>
          <p:cNvSpPr txBox="1"/>
          <p:nvPr/>
        </p:nvSpPr>
        <p:spPr>
          <a:xfrm>
            <a:off x="0" y="5154861"/>
            <a:ext cx="9100800" cy="388800"/>
          </a:xfrm>
          <a:prstGeom prst="rect">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Lato"/>
                <a:ea typeface="Lato"/>
                <a:cs typeface="Lato"/>
                <a:sym typeface="Lato"/>
              </a:rPr>
              <a:t>Industrial Dealership </a:t>
            </a:r>
            <a:r>
              <a:rPr lang="en" sz="1800">
                <a:solidFill>
                  <a:schemeClr val="dk2"/>
                </a:solidFill>
                <a:latin typeface="Lato"/>
                <a:ea typeface="Lato"/>
                <a:cs typeface="Lato"/>
                <a:sym typeface="Lato"/>
              </a:rPr>
              <a:t>?  </a:t>
            </a:r>
            <a:r>
              <a:rPr lang="en" sz="900">
                <a:solidFill>
                  <a:schemeClr val="dk2"/>
                </a:solidFill>
                <a:latin typeface="Lato"/>
                <a:ea typeface="Lato"/>
                <a:cs typeface="Lato"/>
                <a:sym typeface="Lato"/>
              </a:rPr>
              <a:t>An industrial business is one involved in the production, manufacturing, storage, or distribution of goods. </a:t>
            </a:r>
            <a:r>
              <a:rPr b="1" lang="en" sz="1200">
                <a:solidFill>
                  <a:schemeClr val="dk2"/>
                </a:solidFill>
                <a:latin typeface="Lato"/>
                <a:ea typeface="Lato"/>
                <a:cs typeface="Lato"/>
                <a:sym typeface="Lato"/>
              </a:rPr>
              <a:t>Not family friendly.</a:t>
            </a:r>
            <a:endParaRPr b="1" sz="1200">
              <a:solidFill>
                <a:schemeClr val="dk2"/>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8F9FA"/>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